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277" r:id="rId5"/>
    <p:sldId id="276" r:id="rId6"/>
    <p:sldId id="282" r:id="rId7"/>
    <p:sldId id="279" r:id="rId8"/>
    <p:sldId id="286" r:id="rId9"/>
    <p:sldId id="269" r:id="rId10"/>
    <p:sldId id="285" r:id="rId11"/>
    <p:sldId id="284" r:id="rId12"/>
    <p:sldId id="287" r:id="rId13"/>
    <p:sldId id="289" r:id="rId14"/>
    <p:sldId id="288" r:id="rId15"/>
    <p:sldId id="291" r:id="rId16"/>
    <p:sldId id="290" r:id="rId17"/>
    <p:sldId id="292" r:id="rId18"/>
    <p:sldId id="293" r:id="rId19"/>
    <p:sldId id="266" r:id="rId20"/>
    <p:sldId id="270" r:id="rId21"/>
    <p:sldId id="262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1BA"/>
    <a:srgbClr val="0000CC"/>
    <a:srgbClr val="033C8F"/>
    <a:srgbClr val="009900"/>
    <a:srgbClr val="FFFFFF"/>
    <a:srgbClr val="99CC00"/>
    <a:srgbClr val="99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7" autoAdjust="0"/>
    <p:restoredTop sz="90832" autoAdjust="0"/>
  </p:normalViewPr>
  <p:slideViewPr>
    <p:cSldViewPr>
      <p:cViewPr varScale="1">
        <p:scale>
          <a:sx n="101" d="100"/>
          <a:sy n="101" d="100"/>
        </p:scale>
        <p:origin x="15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30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BE114F-19D3-4740-BA64-1554AE26E624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EBF9B2-9032-4EBD-9316-83E39AB552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53B288-5185-4875-B346-A4050A6C7006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BF713C-1777-4C39-84D7-60E5A0A49E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0338-F7D5-4C14-A76F-AE4BD7F1A335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1FA8A-16BA-4A3F-A2BC-167A249A30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AD3F-AE0B-4E7D-9B6C-039742B750C4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3B26-C14F-481C-B5BF-39A41E4346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0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42939"/>
            <a:ext cx="2743200" cy="5483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42939"/>
            <a:ext cx="8026400" cy="5483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1C59-52FB-44D2-BC7E-D664D263B782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BC7ED-895E-4A3B-9FC4-E2737EE56B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13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AEFC-0602-45E2-9C6F-3E58C6ECE859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1FEF7-0B42-4BCC-96C6-463F9514AD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9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0282-FA3A-4769-BEE7-38C4E216C0D1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5BE85-D5B6-415D-96B8-D8728C3828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7EC4-D9A8-4304-AF7C-AD8F4EB77813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C2164-4487-4CA0-AF16-A91FFE5227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5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EABD-05C6-42C3-99D6-EF3042E05E74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49C6A-B566-4C6D-BC12-FCC8F94B8D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91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EC37-40C9-4096-BEB4-D357353D2067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36745-4C20-4A7E-A39D-337B905FD6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105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6241-8B0B-46E8-8446-6121F5D34E0C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D49F9-C55C-4D16-9998-5AD5F2AAA0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77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B9C6-114C-4A84-A237-2109278C79C5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4AB39-FDCB-464C-93AA-30A6A38ED1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10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4F1CB-D7B5-4B7F-9C95-C0A700AEC92F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11B67-C810-46E2-835C-6B4BCB889F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1E83-3AEA-4023-BCC4-713F70365955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57427-010F-4159-AF85-EEC490C283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9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03C2-5959-411D-A7A3-4F954E35AE71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45969-378E-483E-9871-4FE6133285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6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3F5F-3B2D-47BA-9081-7FBF2E2A6CF5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55077-9037-42BE-B7B3-51EC1375D5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6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42939"/>
            <a:ext cx="2743200" cy="5483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42939"/>
            <a:ext cx="8026400" cy="5483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AF70-2F17-45F8-94F8-36D68A294C45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74D5A-2D30-4E73-B3F8-CE570AF2C5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0195-63ED-43F5-AEE9-4BB271F67310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DB3F9-7D2D-41AD-A003-0487435F8C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2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4286-C5D9-406F-99A6-A3D5E3278277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48E02-F0F3-451E-934F-195F3593B0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8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B0CA-4A80-44D1-A413-547C60D06F81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5D34E-D5F3-4C6F-AFB5-43009B60A8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06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E5B0-AB41-42CD-B318-E2EB460D796D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7D8D2-0BEA-48E6-9BE6-1C370D2025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84D1-7181-44DB-9979-33633E622F4E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DE5D3-A283-430B-BC39-D8D3E999C9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0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2DC2-698E-45E8-95E0-8476AF2B62DE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EC2E1-E2E2-4E98-B38E-DE092DC877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88B-9B0A-4059-B510-66222FC16DE8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32561-36FF-405A-BDDB-6BAA17809D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7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42938"/>
            <a:ext cx="10972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华文细黑" pitchFamily="2" charset="-122"/>
              </a:defRPr>
            </a:lvl1pPr>
          </a:lstStyle>
          <a:p>
            <a:pPr>
              <a:defRPr/>
            </a:pPr>
            <a:fld id="{AA5F90CC-872D-4004-8F7D-9F3A37C40B5E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fld id="{8879A396-8020-4E8E-9712-4F75EC157C1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42938"/>
            <a:ext cx="10972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华文细黑" pitchFamily="2" charset="-122"/>
              </a:defRPr>
            </a:lvl1pPr>
          </a:lstStyle>
          <a:p>
            <a:pPr>
              <a:defRPr/>
            </a:pPr>
            <a:fld id="{FA016DDA-AFB6-430E-A107-692AA2A726D1}" type="datetimeFigureOut">
              <a:rPr lang="zh-CN" altLang="en-US"/>
              <a:pPr>
                <a:defRPr/>
              </a:pPr>
              <a:t>2019-11-20</a:t>
            </a:fld>
            <a:endParaRPr lang="zh-CN" alt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fld id="{ACAA894D-2CA2-4BBB-924F-29DF9669B73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华文细黑" pitchFamily="2" charset="-122"/>
          <a:ea typeface="+mn-ea"/>
          <a:cs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 idx="4294967295"/>
          </p:nvPr>
        </p:nvSpPr>
        <p:spPr>
          <a:xfrm>
            <a:off x="263352" y="692696"/>
            <a:ext cx="10297143" cy="20891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科技期刊提高</a:t>
            </a:r>
            <a:r>
              <a:rPr lang="zh-CN" altLang="en-US" sz="4800" b="1" dirty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影响力</a:t>
            </a:r>
            <a:r>
              <a:rPr lang="zh-CN" altLang="zh-CN" sz="48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的策</a:t>
            </a:r>
            <a:r>
              <a:rPr lang="zh-CN" altLang="en-US" sz="48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略与措施</a:t>
            </a:r>
            <a:r>
              <a:rPr lang="en-US" altLang="zh-CN" sz="48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48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南方</a:t>
            </a:r>
            <a:r>
              <a:rPr lang="zh-CN" altLang="zh-CN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水产</a:t>
            </a:r>
            <a:r>
              <a:rPr lang="zh-CN" altLang="en-US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科学</a:t>
            </a:r>
            <a:r>
              <a:rPr lang="en-US" altLang="zh-CN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4400" b="1" dirty="0" smtClean="0">
                <a:solidFill>
                  <a:srgbClr val="FF99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为例</a:t>
            </a:r>
            <a:endParaRPr lang="zh-CN" altLang="en-US" sz="4400" b="1" dirty="0">
              <a:solidFill>
                <a:srgbClr val="FF99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472264" y="5589240"/>
            <a:ext cx="3311525" cy="10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FFFF"/>
                </a:solidFill>
              </a:rPr>
              <a:t>报告人：艾  红</a:t>
            </a:r>
            <a:endParaRPr lang="en-US" altLang="zh-CN" sz="28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</a:rPr>
              <a:t>2019</a:t>
            </a:r>
            <a:r>
              <a:rPr lang="zh-CN" altLang="en-US" sz="2800" b="1" dirty="0">
                <a:solidFill>
                  <a:srgbClr val="FFFFFF"/>
                </a:solidFill>
              </a:rPr>
              <a:t>年</a:t>
            </a:r>
            <a:r>
              <a:rPr lang="en-US" altLang="zh-CN" sz="2800" b="1" dirty="0">
                <a:solidFill>
                  <a:srgbClr val="FFFFFF"/>
                </a:solidFill>
              </a:rPr>
              <a:t>11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月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22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日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6667"/>
          <a:stretch/>
        </p:blipFill>
        <p:spPr>
          <a:xfrm>
            <a:off x="1055440" y="548681"/>
            <a:ext cx="1017723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93571" y="2197536"/>
            <a:ext cx="4310741" cy="3247688"/>
            <a:chOff x="4217476" y="1525461"/>
            <a:chExt cx="4310741" cy="3247688"/>
          </a:xfrm>
        </p:grpSpPr>
        <p:grpSp>
          <p:nvGrpSpPr>
            <p:cNvPr id="3" name="组合 2"/>
            <p:cNvGrpSpPr/>
            <p:nvPr/>
          </p:nvGrpSpPr>
          <p:grpSpPr>
            <a:xfrm>
              <a:off x="5013718" y="1525461"/>
              <a:ext cx="2320214" cy="499262"/>
              <a:chOff x="4071287" y="1254862"/>
              <a:chExt cx="2320214" cy="499262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128743" y="1254862"/>
                <a:ext cx="2206773" cy="4992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23"/>
              <p:cNvSpPr txBox="1"/>
              <p:nvPr/>
            </p:nvSpPr>
            <p:spPr>
              <a:xfrm>
                <a:off x="4071287" y="1281371"/>
                <a:ext cx="2320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 smtClean="0"/>
                  <a:t>期刊系统升级</a:t>
                </a:r>
                <a:endParaRPr lang="zh-CN" altLang="en-US" sz="2400" dirty="0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979496" y="2461115"/>
              <a:ext cx="3548721" cy="499262"/>
              <a:chOff x="4071287" y="1478256"/>
              <a:chExt cx="2320214" cy="49926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128743" y="1478256"/>
                <a:ext cx="2206773" cy="4992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35"/>
              <p:cNvSpPr txBox="1"/>
              <p:nvPr/>
            </p:nvSpPr>
            <p:spPr>
              <a:xfrm>
                <a:off x="4071287" y="1478765"/>
                <a:ext cx="2320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 smtClean="0"/>
                  <a:t> 参考文献辅助编校系统</a:t>
                </a:r>
                <a:endParaRPr lang="zh-CN" altLang="en-US" sz="2400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055619" y="3320609"/>
              <a:ext cx="2320214" cy="499262"/>
              <a:chOff x="4128742" y="1609986"/>
              <a:chExt cx="2320214" cy="49926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140497" y="1609986"/>
                <a:ext cx="2206773" cy="4992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38"/>
              <p:cNvSpPr txBox="1"/>
              <p:nvPr/>
            </p:nvSpPr>
            <p:spPr>
              <a:xfrm>
                <a:off x="4128742" y="1616909"/>
                <a:ext cx="2320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 smtClean="0"/>
                  <a:t>黑马校对软件</a:t>
                </a:r>
                <a:endParaRPr lang="zh-CN" altLang="en-US" sz="2400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055619" y="4273887"/>
              <a:ext cx="2471196" cy="499262"/>
              <a:chOff x="4124781" y="1863467"/>
              <a:chExt cx="3407666" cy="49926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4124781" y="1863467"/>
                <a:ext cx="3407666" cy="4992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41"/>
              <p:cNvSpPr txBox="1"/>
              <p:nvPr/>
            </p:nvSpPr>
            <p:spPr>
              <a:xfrm>
                <a:off x="4146231" y="1877314"/>
                <a:ext cx="3314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</a:t>
                </a:r>
                <a:r>
                  <a:rPr lang="zh-CN" altLang="en-US" sz="2400" dirty="0" smtClean="0"/>
                  <a:t>在线协作校对</a:t>
                </a:r>
                <a:endParaRPr lang="zh-CN" altLang="en-US" sz="2400" dirty="0"/>
              </a:p>
            </p:txBody>
          </p:sp>
        </p:grpSp>
        <p:sp>
          <p:nvSpPr>
            <p:cNvPr id="7" name="左大括号 6"/>
            <p:cNvSpPr/>
            <p:nvPr/>
          </p:nvSpPr>
          <p:spPr bwMode="auto">
            <a:xfrm>
              <a:off x="4217476" y="1651530"/>
              <a:ext cx="438538" cy="3088432"/>
            </a:xfrm>
            <a:prstGeom prst="leftBrac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6" name="标题 1"/>
          <p:cNvSpPr txBox="1">
            <a:spLocks/>
          </p:cNvSpPr>
          <p:nvPr/>
        </p:nvSpPr>
        <p:spPr bwMode="auto">
          <a:xfrm>
            <a:off x="1199456" y="578968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3 </a:t>
            </a:r>
            <a:r>
              <a:rPr lang="zh-CN" altLang="en-US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信息化建设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2875951" y="3493680"/>
            <a:ext cx="1576874" cy="606489"/>
          </a:xfrm>
          <a:prstGeom prst="round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2958442" y="35660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硬件建设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11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623392" y="830391"/>
            <a:ext cx="73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Notefirst</a:t>
            </a:r>
            <a:r>
              <a:rPr lang="zh-CN" altLang="en-US" sz="2800" b="1" u="sng" dirty="0" smtClean="0">
                <a:solidFill>
                  <a:srgbClr val="C00000"/>
                </a:solidFill>
              </a:rPr>
              <a:t>参考文献辅助编校系统的应用</a:t>
            </a:r>
            <a:endParaRPr lang="zh-CN" alt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020" y="1603599"/>
            <a:ext cx="9343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  参考文献的正确率是评价期刊学术水平和编校质量的重要指标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076124" y="2381176"/>
            <a:ext cx="7781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  参考文献的校对工作繁琐而费时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086237" y="3156854"/>
            <a:ext cx="786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年开始使用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Notefirst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参考文献辅助编校系统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7615" y="3803162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400" dirty="0" smtClean="0"/>
              <a:t>  参考文献格式修改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431900" y="4423877"/>
            <a:ext cx="1020871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000" dirty="0" smtClean="0"/>
              <a:t>  </a:t>
            </a:r>
            <a:r>
              <a:rPr lang="zh-CN" altLang="en-US" sz="2400" dirty="0" smtClean="0"/>
              <a:t>通过数据库检验参考文献的正确性，对错误项、缺失项进行修改、补充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086236" y="5225149"/>
            <a:ext cx="10554379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人机结合校对模式，提高了工作效率和</a:t>
            </a:r>
            <a:r>
              <a:rPr lang="zh-CN" altLang="en-US" sz="2400" dirty="0" smtClean="0"/>
              <a:t>参考文献的引用准确率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8489778" y="961799"/>
            <a:ext cx="232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参考文献编校示例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8256240" y="1978090"/>
            <a:ext cx="219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蓝色</a:t>
            </a:r>
            <a:r>
              <a:rPr lang="zh-CN" altLang="en-US" dirty="0" smtClean="0"/>
              <a:t>：修改无误</a:t>
            </a:r>
            <a:endParaRPr lang="zh-CN" altLang="en-US" dirty="0"/>
          </a:p>
        </p:txBody>
      </p:sp>
      <p:sp>
        <p:nvSpPr>
          <p:cNvPr id="4" name="TextBox 15"/>
          <p:cNvSpPr txBox="1"/>
          <p:nvPr/>
        </p:nvSpPr>
        <p:spPr>
          <a:xfrm>
            <a:off x="8268679" y="2791806"/>
            <a:ext cx="256902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50"/>
                </a:solidFill>
              </a:rPr>
              <a:t>绿色</a:t>
            </a:r>
            <a:r>
              <a:rPr lang="zh-CN" altLang="en-US" dirty="0" smtClean="0"/>
              <a:t>：格式无缺但无法</a:t>
            </a:r>
            <a:endParaRPr lang="en-US" altLang="zh-CN" dirty="0" smtClean="0"/>
          </a:p>
          <a:p>
            <a:pPr>
              <a:lnSpc>
                <a:spcPct val="130000"/>
              </a:lnSpc>
            </a:pPr>
            <a:r>
              <a:rPr lang="en-US" altLang="zh-CN" dirty="0" smtClean="0"/>
              <a:t>           </a:t>
            </a:r>
            <a:r>
              <a:rPr lang="zh-CN" altLang="en-US" dirty="0" smtClean="0"/>
              <a:t>判断内容正确性</a:t>
            </a:r>
            <a:endParaRPr lang="zh-CN" altLang="en-US" dirty="0"/>
          </a:p>
        </p:txBody>
      </p:sp>
      <p:sp>
        <p:nvSpPr>
          <p:cNvPr id="5" name="左箭头 4"/>
          <p:cNvSpPr/>
          <p:nvPr/>
        </p:nvSpPr>
        <p:spPr bwMode="auto">
          <a:xfrm>
            <a:off x="7968208" y="4365104"/>
            <a:ext cx="858416" cy="13995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8940676" y="4235028"/>
            <a:ext cx="138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来源地址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440" y="548680"/>
            <a:ext cx="6798716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0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501254" y="786363"/>
            <a:ext cx="73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黑马校对软件</a:t>
            </a:r>
            <a:r>
              <a:rPr lang="zh-CN" altLang="en-US" sz="2800" b="1" u="sng" dirty="0" smtClean="0">
                <a:solidFill>
                  <a:srgbClr val="C00000"/>
                </a:solidFill>
              </a:rPr>
              <a:t>的应用</a:t>
            </a:r>
            <a:endParaRPr lang="zh-CN" alt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6405" y="1556792"/>
            <a:ext cx="1058421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/>
              <a:t>对文章的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中英文字词</a:t>
            </a:r>
            <a:r>
              <a:rPr lang="zh-CN" altLang="en-US" sz="2400" dirty="0" smtClean="0"/>
              <a:t>进行校对，包括错别字、多字少字、英文单词拼写错误等。</a:t>
            </a:r>
            <a:endParaRPr lang="zh-CN" altLang="en-US" sz="2400" dirty="0"/>
          </a:p>
        </p:txBody>
      </p:sp>
      <p:pic>
        <p:nvPicPr>
          <p:cNvPr id="4" name="图片 3" descr="C:\Users\think\AppData\Roaming\Tencent\Users\157421863\QQ\WinTemp\RichOle\{6ANINW3{~JI0H`B46GH]4W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2402938"/>
            <a:ext cx="7495179" cy="255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56826" y="5374633"/>
            <a:ext cx="10283790" cy="519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C66FF"/>
                </a:solidFill>
              </a:rPr>
              <a:t>人机校对相结合</a:t>
            </a:r>
            <a:r>
              <a:rPr lang="zh-CN" altLang="en-US" sz="2400" dirty="0" smtClean="0"/>
              <a:t>，降低了字词差错率，提高了编校质量。</a:t>
            </a:r>
            <a:endParaRPr lang="zh-CN" altLang="en-US" sz="2400" dirty="0"/>
          </a:p>
        </p:txBody>
      </p:sp>
      <p:sp>
        <p:nvSpPr>
          <p:cNvPr id="6" name="流程图: 摘录 5"/>
          <p:cNvSpPr/>
          <p:nvPr/>
        </p:nvSpPr>
        <p:spPr bwMode="auto">
          <a:xfrm>
            <a:off x="1082351" y="5523722"/>
            <a:ext cx="242596" cy="205274"/>
          </a:xfrm>
          <a:prstGeom prst="flowChartExtract">
            <a:avLst/>
          </a:prstGeom>
          <a:solidFill>
            <a:srgbClr val="CC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54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51384" y="834311"/>
            <a:ext cx="73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在线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稿件协作校对</a:t>
            </a:r>
            <a:endParaRPr lang="zh-CN" alt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6808" y="1458839"/>
            <a:ext cx="3699163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传统纸稿校对的主要优点：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3790" y="1979687"/>
            <a:ext cx="7432610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符合长期形成</a:t>
            </a:r>
            <a:r>
              <a:rPr lang="zh-CN" altLang="en-US" sz="2400" dirty="0" smtClean="0"/>
              <a:t>的阅读习惯，可保持注意力高度集中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阅读方便，不伤眼睛</a:t>
            </a:r>
            <a:endParaRPr lang="en-US" altLang="zh-CN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2250580" y="3856722"/>
            <a:ext cx="8237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˟"/>
            </a:pPr>
            <a:r>
              <a:rPr lang="zh-CN" altLang="en-US" sz="2400" dirty="0" smtClean="0"/>
              <a:t>一</a:t>
            </a:r>
            <a:r>
              <a:rPr lang="zh-CN" altLang="en-US" sz="2400" dirty="0"/>
              <a:t>编辑校对完成后另一编辑才能看</a:t>
            </a:r>
            <a:r>
              <a:rPr lang="zh-CN" altLang="en-US" sz="2400" dirty="0" smtClean="0"/>
              <a:t>稿，效率低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˟"/>
            </a:pPr>
            <a:r>
              <a:rPr lang="zh-CN" altLang="en-US" sz="2400" dirty="0" smtClean="0"/>
              <a:t>传送不便，无法实现异地操作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˟"/>
            </a:pPr>
            <a:r>
              <a:rPr lang="zh-CN" altLang="en-US" sz="2400" dirty="0" smtClean="0"/>
              <a:t>复制</a:t>
            </a:r>
            <a:r>
              <a:rPr lang="zh-CN" altLang="en-US" sz="2400" dirty="0"/>
              <a:t>、</a:t>
            </a:r>
            <a:r>
              <a:rPr lang="zh-CN" altLang="en-US" sz="2400" dirty="0" smtClean="0"/>
              <a:t>粘贴不便，涂改多时，影响排版修改的准确率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˟"/>
            </a:pPr>
            <a:r>
              <a:rPr lang="zh-CN" altLang="en-US" sz="2400" dirty="0" smtClean="0"/>
              <a:t>查找、保存不便</a:t>
            </a:r>
            <a:r>
              <a:rPr lang="zh-CN" altLang="en-US" sz="2400" dirty="0"/>
              <a:t>。</a:t>
            </a:r>
            <a:endParaRPr lang="en-US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1466808" y="3325208"/>
            <a:ext cx="4932260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传统纸稿校对的主要缺点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709006"/>
            <a:ext cx="9267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83432" y="620613"/>
            <a:ext cx="1044116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2017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年底开始实施，利用单位服务器已部署的群晖软件（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Cloud Station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），实现了在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PC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端同步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校对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PDF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稿件的功能</a:t>
            </a:r>
            <a:r>
              <a:rPr lang="zh-CN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05" y="3337781"/>
            <a:ext cx="98488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23592" y="1556792"/>
            <a:ext cx="7416824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采取纸稿与电子稿相结合的校对模式：</a:t>
            </a:r>
            <a:endParaRPr lang="en-US" altLang="zh-CN" sz="2800" b="1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一、二校错误较多，采取电子稿在线协作校对；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三校通读，采用纸稿校对；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四校及以后采取电子稿在线协作校对。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1415480" y="1326456"/>
            <a:ext cx="999973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加强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对编辑业务与综合素质的培训，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提高稿件初审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标准与要求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重视中、英文摘要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写作规范。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严格执行国家标准（</a:t>
            </a:r>
            <a:r>
              <a:rPr lang="zh-CN" altLang="en-US" sz="2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计量单位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参考文献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著录格式等），实现期刊编排规范化。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重视地区特色和学科优势的论文刊载量，突出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期刊个性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与特色。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严格审稿制度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。实行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严格的初审、匿名外审及主编终稿的三级审稿制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，人情稿很少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6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加强与审稿专家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沟通，提高同行评议的服务质量与水平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6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217644" y="548680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4 </a:t>
            </a:r>
            <a:r>
              <a:rPr lang="zh-CN" altLang="en-US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策略与措施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1398241" y="1414488"/>
            <a:ext cx="9505056" cy="54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重视引用文献的数量和质量，提升论文的学术水平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在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稿源充足、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确保文章学术质量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的前提下，扩大载文量，提高被引频次。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不断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完善期刊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网站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系统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充分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利用网络的扩散和传播作用，提高论文的被引数量和学术影响力</a:t>
            </a: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endParaRPr lang="zh-CN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zh-CN" alt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重视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被国际重要检索系统收录工作，增加入选核心期刊的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显示度。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zh-CN" altLang="en-US" sz="2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实施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优先出版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进一步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缩短</a:t>
            </a:r>
            <a:r>
              <a:rPr lang="zh-CN" altLang="en-US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刊载</a:t>
            </a:r>
            <a:r>
              <a:rPr lang="zh-CN" altLang="zh-CN" sz="2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周期。</a:t>
            </a:r>
            <a:endParaRPr lang="en-US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  <a:defRPr/>
            </a:pPr>
            <a:endParaRPr lang="zh-CN" altLang="zh-CN" sz="2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217644" y="548680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4 </a:t>
            </a:r>
            <a:r>
              <a:rPr lang="zh-CN" altLang="en-US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策略与措施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>
          <a:xfrm>
            <a:off x="2063750" y="549275"/>
            <a:ext cx="7848600" cy="774700"/>
          </a:xfrm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/>
          <a:p>
            <a:pPr algn="ctr" eaLnBrk="1" hangingPunct="1"/>
            <a:r>
              <a:rPr lang="zh-CN" altLang="zh-CN" sz="4400" b="1">
                <a:solidFill>
                  <a:srgbClr val="0070C0"/>
                </a:solidFill>
                <a:ea typeface="汉仪粗宋简" pitchFamily="1" charset="-122"/>
              </a:rPr>
              <a:t>目  录</a:t>
            </a:r>
          </a:p>
        </p:txBody>
      </p:sp>
      <p:grpSp>
        <p:nvGrpSpPr>
          <p:cNvPr id="103" name="Group 88"/>
          <p:cNvGrpSpPr>
            <a:grpSpLocks/>
          </p:cNvGrpSpPr>
          <p:nvPr/>
        </p:nvGrpSpPr>
        <p:grpSpPr bwMode="auto">
          <a:xfrm>
            <a:off x="3376066" y="1772816"/>
            <a:ext cx="762000" cy="665162"/>
            <a:chOff x="1110" y="2656"/>
            <a:chExt cx="1549" cy="1351"/>
          </a:xfrm>
          <a:solidFill>
            <a:srgbClr val="9999FF"/>
          </a:solidFill>
        </p:grpSpPr>
        <p:sp>
          <p:nvSpPr>
            <p:cNvPr id="104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7" name="Group 92"/>
          <p:cNvGrpSpPr>
            <a:grpSpLocks/>
          </p:cNvGrpSpPr>
          <p:nvPr/>
        </p:nvGrpSpPr>
        <p:grpSpPr bwMode="auto">
          <a:xfrm>
            <a:off x="3376066" y="2762672"/>
            <a:ext cx="762000" cy="665162"/>
            <a:chOff x="3174" y="2656"/>
            <a:chExt cx="1549" cy="1351"/>
          </a:xfrm>
          <a:solidFill>
            <a:srgbClr val="99CC00"/>
          </a:solidFill>
        </p:grpSpPr>
        <p:sp>
          <p:nvSpPr>
            <p:cNvPr id="108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1" name="Line 96"/>
          <p:cNvSpPr>
            <a:spLocks noChangeShapeType="1"/>
          </p:cNvSpPr>
          <p:nvPr/>
        </p:nvSpPr>
        <p:spPr bwMode="auto">
          <a:xfrm>
            <a:off x="3958679" y="23827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Text Box 97"/>
          <p:cNvSpPr txBox="1">
            <a:spLocks noChangeArrowheads="1"/>
          </p:cNvSpPr>
          <p:nvPr/>
        </p:nvSpPr>
        <p:spPr bwMode="auto">
          <a:xfrm>
            <a:off x="4895305" y="1830313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基本情况</a:t>
            </a:r>
          </a:p>
        </p:txBody>
      </p:sp>
      <p:sp>
        <p:nvSpPr>
          <p:cNvPr id="4103" name="Text Box 98"/>
          <p:cNvSpPr txBox="1">
            <a:spLocks noChangeArrowheads="1"/>
          </p:cNvSpPr>
          <p:nvPr/>
        </p:nvSpPr>
        <p:spPr bwMode="gray">
          <a:xfrm>
            <a:off x="3572917" y="18715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1</a:t>
            </a:r>
          </a:p>
        </p:txBody>
      </p:sp>
      <p:sp>
        <p:nvSpPr>
          <p:cNvPr id="4104" name="Line 99"/>
          <p:cNvSpPr>
            <a:spLocks noChangeShapeType="1"/>
          </p:cNvSpPr>
          <p:nvPr/>
        </p:nvSpPr>
        <p:spPr bwMode="auto">
          <a:xfrm>
            <a:off x="4031704" y="3372619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5" name="Text Box 100"/>
          <p:cNvSpPr txBox="1">
            <a:spLocks noChangeArrowheads="1"/>
          </p:cNvSpPr>
          <p:nvPr/>
        </p:nvSpPr>
        <p:spPr bwMode="auto">
          <a:xfrm>
            <a:off x="4895305" y="4719514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/>
              <a:t>策略与措施</a:t>
            </a:r>
            <a:endParaRPr lang="zh-CN" altLang="en-US" sz="2400" b="1" dirty="0"/>
          </a:p>
        </p:txBody>
      </p:sp>
      <p:sp>
        <p:nvSpPr>
          <p:cNvPr id="4106" name="Text Box 101"/>
          <p:cNvSpPr txBox="1">
            <a:spLocks noChangeArrowheads="1"/>
          </p:cNvSpPr>
          <p:nvPr/>
        </p:nvSpPr>
        <p:spPr bwMode="gray">
          <a:xfrm>
            <a:off x="3572917" y="286144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2</a:t>
            </a:r>
          </a:p>
        </p:txBody>
      </p:sp>
      <p:grpSp>
        <p:nvGrpSpPr>
          <p:cNvPr id="117" name="Group 102"/>
          <p:cNvGrpSpPr>
            <a:grpSpLocks/>
          </p:cNvGrpSpPr>
          <p:nvPr/>
        </p:nvGrpSpPr>
        <p:grpSpPr bwMode="auto">
          <a:xfrm>
            <a:off x="3376066" y="3754413"/>
            <a:ext cx="762000" cy="665162"/>
            <a:chOff x="1110" y="2656"/>
            <a:chExt cx="1549" cy="1351"/>
          </a:xfrm>
          <a:solidFill>
            <a:srgbClr val="9999FF"/>
          </a:solidFill>
        </p:grpSpPr>
        <p:sp>
          <p:nvSpPr>
            <p:cNvPr id="118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9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1" name="Group 106"/>
          <p:cNvGrpSpPr>
            <a:grpSpLocks/>
          </p:cNvGrpSpPr>
          <p:nvPr/>
        </p:nvGrpSpPr>
        <p:grpSpPr bwMode="auto">
          <a:xfrm>
            <a:off x="3376066" y="4708054"/>
            <a:ext cx="762000" cy="665162"/>
            <a:chOff x="3174" y="2656"/>
            <a:chExt cx="1549" cy="1351"/>
          </a:xfrm>
          <a:solidFill>
            <a:srgbClr val="99CC00"/>
          </a:solidFill>
        </p:grpSpPr>
        <p:sp>
          <p:nvSpPr>
            <p:cNvPr id="122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9" name="Line 110"/>
          <p:cNvSpPr>
            <a:spLocks noChangeShapeType="1"/>
          </p:cNvSpPr>
          <p:nvPr/>
        </p:nvSpPr>
        <p:spPr bwMode="auto">
          <a:xfrm>
            <a:off x="4031704" y="436436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0" name="Text Box 112"/>
          <p:cNvSpPr txBox="1">
            <a:spLocks noChangeArrowheads="1"/>
          </p:cNvSpPr>
          <p:nvPr/>
        </p:nvSpPr>
        <p:spPr bwMode="gray">
          <a:xfrm>
            <a:off x="3572917" y="385318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3</a:t>
            </a:r>
          </a:p>
        </p:txBody>
      </p:sp>
      <p:sp>
        <p:nvSpPr>
          <p:cNvPr id="4111" name="Line 113"/>
          <p:cNvSpPr>
            <a:spLocks noChangeShapeType="1"/>
          </p:cNvSpPr>
          <p:nvPr/>
        </p:nvSpPr>
        <p:spPr bwMode="auto">
          <a:xfrm>
            <a:off x="4031704" y="531800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3" name="Text Box 115"/>
          <p:cNvSpPr txBox="1">
            <a:spLocks noChangeArrowheads="1"/>
          </p:cNvSpPr>
          <p:nvPr/>
        </p:nvSpPr>
        <p:spPr bwMode="gray">
          <a:xfrm>
            <a:off x="3572917" y="48068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4</a:t>
            </a:r>
          </a:p>
        </p:txBody>
      </p:sp>
      <p:sp>
        <p:nvSpPr>
          <p:cNvPr id="4117" name="Text Box 137"/>
          <p:cNvSpPr txBox="1">
            <a:spLocks noChangeArrowheads="1"/>
          </p:cNvSpPr>
          <p:nvPr/>
        </p:nvSpPr>
        <p:spPr bwMode="auto">
          <a:xfrm>
            <a:off x="4895305" y="375476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/>
              <a:t>信息化建设</a:t>
            </a:r>
            <a:endParaRPr lang="zh-CN" altLang="en-US" sz="2400" b="1" dirty="0"/>
          </a:p>
        </p:txBody>
      </p:sp>
      <p:sp>
        <p:nvSpPr>
          <p:cNvPr id="4118" name="Text Box 137"/>
          <p:cNvSpPr txBox="1">
            <a:spLocks noChangeArrowheads="1"/>
          </p:cNvSpPr>
          <p:nvPr/>
        </p:nvSpPr>
        <p:spPr bwMode="auto">
          <a:xfrm>
            <a:off x="4895305" y="2747144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/>
              <a:t>期刊的进展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459039" y="847726"/>
            <a:ext cx="6681787" cy="1565276"/>
            <a:chOff x="0" y="0"/>
            <a:chExt cx="4209" cy="986"/>
          </a:xfrm>
        </p:grpSpPr>
        <p:pic>
          <p:nvPicPr>
            <p:cNvPr id="19459" name="副标题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05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204" y="311"/>
              <a:ext cx="4005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72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THANKS</a:t>
              </a:r>
              <a:endParaRPr lang="zh-CN" altLang="en-US" sz="7200" b="1" dirty="0">
                <a:solidFill>
                  <a:srgbClr val="FFC000"/>
                </a:solidFill>
                <a:latin typeface="Verdana" panose="020B0604030504040204" pitchFamily="34" charset="0"/>
                <a:ea typeface="汉仪粗宋简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1199456" y="620688"/>
            <a:ext cx="7561262" cy="774700"/>
          </a:xfrm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zh-CN" sz="4400" b="1" dirty="0">
                <a:solidFill>
                  <a:srgbClr val="0070C0"/>
                </a:solidFill>
                <a:ea typeface="汉仪粗宋简" pitchFamily="1" charset="-122"/>
              </a:rPr>
              <a:t>1 </a:t>
            </a:r>
            <a:r>
              <a:rPr lang="zh-CN" altLang="en-US" sz="4400" b="1" dirty="0">
                <a:solidFill>
                  <a:srgbClr val="0070C0"/>
                </a:solidFill>
                <a:ea typeface="汉仪粗宋简" pitchFamily="1" charset="-122"/>
              </a:rPr>
              <a:t>基本情况</a:t>
            </a:r>
            <a:endParaRPr lang="zh-CN" altLang="zh-CN" sz="4400" b="1" dirty="0">
              <a:solidFill>
                <a:srgbClr val="0070C0"/>
              </a:solidFill>
              <a:ea typeface="汉仪粗宋简" pitchFamily="1" charset="-122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060848"/>
            <a:ext cx="41021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394000"/>
            <a:ext cx="1871662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94000"/>
            <a:ext cx="1873732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1487488" y="1700808"/>
            <a:ext cx="9649072" cy="41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buFont typeface="华文中宋" panose="02010600040101010101" pitchFamily="2" charset="-122"/>
              <a:buChar char="▲"/>
              <a:defRPr/>
            </a:pP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南方水产科学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原名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水产文摘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（检索类期刊），创刊于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1963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年，是我国最早出版的水产类刊物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之一，曾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由我国著名的水产专家费鸿年先生任主编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 algn="just">
              <a:lnSpc>
                <a:spcPct val="125000"/>
              </a:lnSpc>
              <a:buFont typeface="华文中宋" panose="02010600040101010101" pitchFamily="2" charset="-122"/>
              <a:buChar char="▲"/>
              <a:defRPr/>
            </a:pP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2005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年更名为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南方水产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年更名为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南方水产科学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。现为双月刊，大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16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开本，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120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页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，年载文量</a:t>
            </a: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90~100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篇；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2018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年平均刊载周期约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个月。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30000"/>
              </a:lnSpc>
              <a:buFont typeface="华文中宋" panose="02010600040101010101" pitchFamily="2" charset="-122"/>
              <a:buChar char="▲"/>
              <a:defRPr/>
            </a:pP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主管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单位：农业农村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部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</a:b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主办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单位：中国水产科学研究院南海水产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研究所</a:t>
            </a:r>
            <a:endParaRPr lang="en-US" altLang="zh-CN" sz="2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199456" y="620688"/>
            <a:ext cx="7561262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kern="0" smtClean="0">
                <a:solidFill>
                  <a:srgbClr val="0070C0"/>
                </a:solidFill>
                <a:ea typeface="汉仪粗宋简" pitchFamily="1" charset="-122"/>
              </a:rPr>
              <a:t>1 </a:t>
            </a:r>
            <a:r>
              <a:rPr lang="zh-CN" altLang="en-US" sz="4400" b="1" kern="0" smtClean="0">
                <a:solidFill>
                  <a:srgbClr val="0070C0"/>
                </a:solidFill>
                <a:ea typeface="汉仪粗宋简" pitchFamily="1" charset="-122"/>
              </a:rPr>
              <a:t>基本情况</a:t>
            </a:r>
            <a:endParaRPr lang="zh-CN" altLang="zh-CN" sz="4400" b="1" kern="0" dirty="0">
              <a:solidFill>
                <a:srgbClr val="0070C0"/>
              </a:solidFill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2567608" y="1772816"/>
            <a:ext cx="7488832" cy="39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编辑部组成（专职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人</a:t>
            </a:r>
            <a:r>
              <a:rPr lang="en-US" altLang="zh-CN" sz="2800" b="1" dirty="0" smtClean="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兼职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人）</a:t>
            </a:r>
            <a:endParaRPr lang="en-US" altLang="zh-CN" sz="2800" b="1" dirty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solidFill>
                  <a:srgbClr val="0671BA"/>
                </a:solidFill>
                <a:latin typeface="华文中宋" pitchFamily="2" charset="-122"/>
                <a:ea typeface="华文中宋" pitchFamily="2" charset="-122"/>
              </a:rPr>
              <a:t>主编（兼）：李来好副所长</a:t>
            </a:r>
            <a:r>
              <a:rPr lang="en-US" altLang="zh-CN" sz="2800" dirty="0">
                <a:solidFill>
                  <a:srgbClr val="0671BA"/>
                </a:solidFill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800" dirty="0">
                <a:solidFill>
                  <a:srgbClr val="0671BA"/>
                </a:solidFill>
                <a:latin typeface="华文中宋" pitchFamily="2" charset="-122"/>
                <a:ea typeface="华文中宋" pitchFamily="2" charset="-122"/>
              </a:rPr>
              <a:t>研究员</a:t>
            </a:r>
            <a:endParaRPr lang="en-US" altLang="zh-CN" sz="2800" dirty="0">
              <a:solidFill>
                <a:srgbClr val="0671BA"/>
              </a:solidFill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solidFill>
                  <a:srgbClr val="0671BA"/>
                </a:solidFill>
                <a:latin typeface="华文中宋" pitchFamily="2" charset="-122"/>
                <a:ea typeface="华文中宋" pitchFamily="2" charset="-122"/>
              </a:rPr>
              <a:t>编辑部主任（兼）：艾红 </a:t>
            </a:r>
            <a:endParaRPr lang="en-US" altLang="zh-CN" sz="2800" dirty="0">
              <a:solidFill>
                <a:srgbClr val="0671BA"/>
              </a:solidFill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责任编辑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人（含英文编辑）</a:t>
            </a:r>
            <a:endParaRPr lang="en-US" altLang="zh-CN" sz="28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专职编辑学历：博士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人，硕士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人，本科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人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  <a:p>
            <a:pPr marL="342900" indent="-342900">
              <a:lnSpc>
                <a:spcPts val="2875"/>
              </a:lnSpc>
              <a:buFont typeface="Arial" pitchFamily="34" charset="0"/>
              <a:buChar char="•"/>
              <a:defRPr/>
            </a:pPr>
            <a:endParaRPr lang="zh-CN" altLang="en-US" sz="2800" b="1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199456" y="620688"/>
            <a:ext cx="7561262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kern="0" dirty="0" smtClean="0">
                <a:solidFill>
                  <a:srgbClr val="0070C0"/>
                </a:solidFill>
                <a:ea typeface="汉仪粗宋简" pitchFamily="1" charset="-122"/>
              </a:rPr>
              <a:t>1 </a:t>
            </a:r>
            <a:r>
              <a:rPr lang="zh-CN" altLang="en-US" sz="4400" b="1" kern="0" dirty="0" smtClean="0">
                <a:solidFill>
                  <a:srgbClr val="0070C0"/>
                </a:solidFill>
                <a:ea typeface="汉仪粗宋简" pitchFamily="1" charset="-122"/>
              </a:rPr>
              <a:t>基本情况</a:t>
            </a:r>
            <a:endParaRPr lang="zh-CN" altLang="zh-CN" sz="4400" b="1" kern="0" dirty="0">
              <a:solidFill>
                <a:srgbClr val="0070C0"/>
              </a:solidFill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>
            <a:spLocks noChangeArrowheads="1"/>
          </p:cNvSpPr>
          <p:nvPr/>
        </p:nvSpPr>
        <p:spPr bwMode="auto">
          <a:xfrm>
            <a:off x="1631504" y="1628800"/>
            <a:ext cx="9145016" cy="4440213"/>
          </a:xfrm>
          <a:custGeom>
            <a:avLst/>
            <a:gdLst>
              <a:gd name="T0" fmla="*/ 8511612 w 6954838"/>
              <a:gd name="T1" fmla="*/ 3742331 h 3879850"/>
              <a:gd name="T2" fmla="*/ 4255807 w 6954838"/>
              <a:gd name="T3" fmla="*/ 7484663 h 3879850"/>
              <a:gd name="T4" fmla="*/ 0 w 6954838"/>
              <a:gd name="T5" fmla="*/ 3742331 h 3879850"/>
              <a:gd name="T6" fmla="*/ 4255807 w 6954838"/>
              <a:gd name="T7" fmla="*/ 0 h 3879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44114 w 6954838"/>
              <a:gd name="T13" fmla="*/ 144114 h 3879850"/>
              <a:gd name="T14" fmla="*/ 6810724 w 6954838"/>
              <a:gd name="T15" fmla="*/ 3735736 h 3879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4"/>
                  <a:pt x="6734542" y="3879849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1"/>
                </a:cubicBezTo>
                <a:cubicBezTo>
                  <a:pt x="492043" y="1"/>
                  <a:pt x="492043" y="1"/>
                  <a:pt x="492043" y="1"/>
                </a:cubicBezTo>
                <a:lnTo>
                  <a:pt x="492043" y="0"/>
                </a:ln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2" name="标题 1"/>
          <p:cNvSpPr txBox="1">
            <a:spLocks/>
          </p:cNvSpPr>
          <p:nvPr/>
        </p:nvSpPr>
        <p:spPr bwMode="auto">
          <a:xfrm>
            <a:off x="1199456" y="578968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2 </a:t>
            </a:r>
            <a:r>
              <a:rPr lang="zh-CN" altLang="en-US" sz="4400" b="1" dirty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期刊的进展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1847528" y="1638350"/>
            <a:ext cx="89289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2005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月转型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创刊</a:t>
            </a:r>
            <a:endParaRPr lang="en-US" altLang="zh-CN" sz="25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2008</a:t>
            </a:r>
            <a:r>
              <a:rPr lang="zh-CN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月被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中国科技核心期刊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收录</a:t>
            </a:r>
            <a:endParaRPr lang="en-US" altLang="zh-CN" sz="25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年入选</a:t>
            </a:r>
            <a:r>
              <a:rPr lang="en-US" altLang="zh-CN" sz="2500" dirty="0" err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RCCSE</a:t>
            </a:r>
            <a:r>
              <a:rPr lang="zh-CN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核心学术期刊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A-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5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2012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年入选</a:t>
            </a:r>
            <a:r>
              <a:rPr lang="zh-CN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中文核心期刊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年版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</a:b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                                    +</a:t>
            </a:r>
            <a:r>
              <a:rPr lang="en-US" altLang="zh-CN" sz="25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2014</a:t>
            </a:r>
            <a:r>
              <a:rPr lang="zh-CN" altLang="en-US" sz="25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年版</a:t>
            </a:r>
            <a:r>
              <a:rPr lang="en-US" altLang="zh-CN" sz="25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+2017</a:t>
            </a:r>
            <a:r>
              <a:rPr lang="zh-CN" altLang="en-US" sz="25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版</a:t>
            </a:r>
            <a:endParaRPr lang="en-US" altLang="zh-CN" sz="25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2013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年入选</a:t>
            </a:r>
            <a:r>
              <a:rPr lang="en-US" altLang="zh-CN" sz="2500" dirty="0" err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RCCSE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核心学术期刊（</a:t>
            </a: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+2015</a:t>
            </a:r>
            <a:r>
              <a:rPr lang="zh-CN" altLang="en-US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+2017</a:t>
            </a:r>
            <a:r>
              <a:rPr lang="zh-CN" altLang="en-US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endParaRPr lang="en-US" altLang="zh-CN" sz="25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2013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年入选</a:t>
            </a:r>
            <a:r>
              <a:rPr lang="en-US" altLang="zh-CN" sz="2500" dirty="0" err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CSCD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（扩展库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5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年入选</a:t>
            </a:r>
            <a:r>
              <a:rPr lang="en-US" altLang="zh-CN" sz="2500" dirty="0" err="1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CSCD</a:t>
            </a:r>
            <a:r>
              <a:rPr lang="zh-CN" altLang="en-US" sz="25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（核心库</a:t>
            </a:r>
            <a:r>
              <a:rPr lang="zh-CN" altLang="en-US" sz="2500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 </a:t>
            </a: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+2017</a:t>
            </a:r>
            <a:r>
              <a:rPr lang="zh-CN" altLang="en-US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+2019</a:t>
            </a:r>
            <a:r>
              <a:rPr lang="zh-CN" altLang="en-US" sz="25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endParaRPr lang="zh-CN" altLang="zh-CN" sz="25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对角圆角矩形 5"/>
          <p:cNvSpPr>
            <a:spLocks noChangeArrowheads="1"/>
          </p:cNvSpPr>
          <p:nvPr/>
        </p:nvSpPr>
        <p:spPr bwMode="auto">
          <a:xfrm>
            <a:off x="1631504" y="1628800"/>
            <a:ext cx="9145016" cy="4440213"/>
          </a:xfrm>
          <a:custGeom>
            <a:avLst/>
            <a:gdLst>
              <a:gd name="T0" fmla="*/ 8511612 w 6954838"/>
              <a:gd name="T1" fmla="*/ 3742331 h 3879850"/>
              <a:gd name="T2" fmla="*/ 4255807 w 6954838"/>
              <a:gd name="T3" fmla="*/ 7484663 h 3879850"/>
              <a:gd name="T4" fmla="*/ 0 w 6954838"/>
              <a:gd name="T5" fmla="*/ 3742331 h 3879850"/>
              <a:gd name="T6" fmla="*/ 4255807 w 6954838"/>
              <a:gd name="T7" fmla="*/ 0 h 3879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44114 w 6954838"/>
              <a:gd name="T13" fmla="*/ 144114 h 3879850"/>
              <a:gd name="T14" fmla="*/ 6810724 w 6954838"/>
              <a:gd name="T15" fmla="*/ 3735736 h 3879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4"/>
                  <a:pt x="6734542" y="3879849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1"/>
                </a:cubicBezTo>
                <a:cubicBezTo>
                  <a:pt x="492043" y="1"/>
                  <a:pt x="492043" y="1"/>
                  <a:pt x="492043" y="1"/>
                </a:cubicBezTo>
                <a:lnTo>
                  <a:pt x="492043" y="0"/>
                </a:ln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2139950" y="1816125"/>
            <a:ext cx="863657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2009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以来被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美国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化学文摘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美国剑桥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文摘、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动物学记录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食品科技文摘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国际农业与生物科学研究中心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俄罗斯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文摘杂志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、波兰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哥白尼索引</a:t>
            </a: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DOAJ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JST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EBSCO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等国际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重要检索系统收录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en-US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年获广东省优秀科技期刊三等奖</a:t>
            </a:r>
            <a:r>
              <a:rPr lang="zh-CN" altLang="en-US" sz="2400" b="1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2400" b="1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2013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2015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2017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年分</a:t>
            </a:r>
            <a:r>
              <a:rPr lang="zh-CN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获</a:t>
            </a:r>
            <a:r>
              <a:rPr lang="zh-CN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第四、第五、</a:t>
            </a:r>
            <a:r>
              <a:rPr lang="zh-CN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第六届广东省优秀科技期刊称号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4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2017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2019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分获</a:t>
            </a:r>
            <a:r>
              <a:rPr lang="zh-CN" altLang="zh-CN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</a:t>
            </a:r>
            <a:r>
              <a:rPr lang="zh-CN" altLang="en-US" sz="2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第二届</a:t>
            </a:r>
            <a:r>
              <a:rPr lang="zh-CN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中国水产学会期刊集群（联盟）优秀期刊奖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199456" y="578968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2 </a:t>
            </a:r>
            <a:r>
              <a:rPr lang="zh-CN" altLang="en-US" sz="4400" b="1" dirty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期刊的进展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65199"/>
              </p:ext>
            </p:extLst>
          </p:nvPr>
        </p:nvGraphicFramePr>
        <p:xfrm>
          <a:off x="1847528" y="2383376"/>
          <a:ext cx="8856983" cy="301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1843465160"/>
                    </a:ext>
                  </a:extLst>
                </a:gridCol>
              </a:tblGrid>
              <a:tr h="4314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载文量</a:t>
                      </a:r>
                    </a:p>
                  </a:txBody>
                  <a:tcPr marL="91426" marR="91426" marT="45722" marB="4572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基金论文比例</a:t>
                      </a:r>
                    </a:p>
                  </a:txBody>
                  <a:tcPr marL="91426" marR="91426" marT="45722" marB="4572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核心他引率</a:t>
                      </a:r>
                    </a:p>
                  </a:txBody>
                  <a:tcPr marL="91426" marR="91426" marT="45722" marB="4572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影响因子</a:t>
                      </a:r>
                    </a:p>
                  </a:txBody>
                  <a:tcPr marL="91426" marR="91426" marT="45722" marB="4572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0.894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1.281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1.38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1.095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1.238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总引频次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581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831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综合评分（排名）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48.38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54.9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46.7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47.3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2" marB="45722"/>
                </a:tc>
                <a:extLst>
                  <a:ext uri="{0D108BD9-81ED-4DB2-BD59-A6C34878D82A}">
                    <a16:rowId xmlns:a16="http://schemas.microsoft.com/office/drawing/2014/main" val="3911870257"/>
                  </a:ext>
                </a:extLst>
              </a:tr>
            </a:tbl>
          </a:graphicData>
        </a:graphic>
      </p:graphicFrame>
      <p:sp>
        <p:nvSpPr>
          <p:cNvPr id="13359" name="矩形 6"/>
          <p:cNvSpPr>
            <a:spLocks noChangeArrowheads="1"/>
          </p:cNvSpPr>
          <p:nvPr/>
        </p:nvSpPr>
        <p:spPr bwMode="auto">
          <a:xfrm>
            <a:off x="3271043" y="5572583"/>
            <a:ext cx="64973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600" b="1" dirty="0"/>
              <a:t>    </a:t>
            </a:r>
            <a:r>
              <a:rPr lang="en-US" altLang="zh-CN" sz="1600" dirty="0"/>
              <a:t>*</a:t>
            </a:r>
            <a:r>
              <a:rPr lang="zh-CN" altLang="en-US" sz="1600" dirty="0"/>
              <a:t>摘自</a:t>
            </a:r>
            <a:r>
              <a:rPr lang="en-US" altLang="zh-CN" sz="1600" dirty="0" smtClean="0"/>
              <a:t>2015—2019</a:t>
            </a:r>
            <a:r>
              <a:rPr lang="zh-CN" altLang="en-US" sz="1600" dirty="0" smtClean="0"/>
              <a:t>年版</a:t>
            </a:r>
            <a:r>
              <a:rPr lang="en-US" altLang="zh-CN" sz="1600" dirty="0" smtClean="0"/>
              <a:t>《</a:t>
            </a:r>
            <a:r>
              <a:rPr lang="zh-CN" altLang="en-US" sz="1600" dirty="0"/>
              <a:t>中国科技期刊引证报告（核心版）</a:t>
            </a:r>
            <a:r>
              <a:rPr lang="en-US" altLang="zh-CN" sz="1600" dirty="0"/>
              <a:t>》</a:t>
            </a:r>
            <a:r>
              <a:rPr lang="zh-CN" altLang="en-US" sz="1600" dirty="0"/>
              <a:t>数据</a:t>
            </a:r>
            <a:endParaRPr lang="zh-CN" altLang="zh-CN" sz="1600" dirty="0"/>
          </a:p>
        </p:txBody>
      </p:sp>
      <p:sp>
        <p:nvSpPr>
          <p:cNvPr id="13360" name="矩形 7"/>
          <p:cNvSpPr>
            <a:spLocks noChangeArrowheads="1"/>
          </p:cNvSpPr>
          <p:nvPr/>
        </p:nvSpPr>
        <p:spPr bwMode="auto">
          <a:xfrm>
            <a:off x="2783630" y="1714741"/>
            <a:ext cx="721042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200" b="1" dirty="0"/>
              <a:t>    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2014—2018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南方水产科学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主要评价</a:t>
            </a:r>
            <a:r>
              <a:rPr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指标</a:t>
            </a:r>
            <a:endParaRPr lang="zh-CN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199456" y="578968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2 </a:t>
            </a:r>
            <a:r>
              <a:rPr lang="zh-CN" altLang="en-US" sz="4400" b="1" dirty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期刊的进展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5480" y="1700808"/>
            <a:ext cx="10081120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2006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年启用期刊网站并开放全文下载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；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2009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年启用玛格泰克远程编辑办公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系统；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2015</a:t>
            </a:r>
            <a:r>
              <a:rPr lang="zh-CN" altLang="en-US" sz="2600" dirty="0">
                <a:latin typeface="华文中宋" pitchFamily="2" charset="-122"/>
                <a:ea typeface="华文中宋" pitchFamily="2" charset="-122"/>
              </a:rPr>
              <a:t>年启用微信公众号，</a:t>
            </a:r>
            <a:r>
              <a:rPr lang="zh-CN" altLang="zh-CN" sz="2600" dirty="0">
                <a:latin typeface="华文中宋" pitchFamily="2" charset="-122"/>
                <a:ea typeface="华文中宋" pitchFamily="2" charset="-122"/>
              </a:rPr>
              <a:t>提供快捷高效的信息推送服务</a:t>
            </a:r>
            <a:r>
              <a:rPr lang="zh-CN" altLang="en-US" sz="2600" dirty="0" smtClean="0">
                <a:latin typeface="华文中宋" pitchFamily="2" charset="-122"/>
                <a:ea typeface="华文中宋" pitchFamily="2" charset="-122"/>
              </a:rPr>
              <a:t>；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6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017</a:t>
            </a:r>
            <a:r>
              <a:rPr lang="zh-CN" altLang="zh-CN" sz="2600" dirty="0" smtClean="0">
                <a:latin typeface="华文中宋" pitchFamily="2" charset="-122"/>
                <a:ea typeface="华文中宋" pitchFamily="2" charset="-122"/>
              </a:rPr>
              <a:t>年期刊采用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XML</a:t>
            </a:r>
            <a:r>
              <a:rPr lang="zh-CN" altLang="zh-CN" sz="2600" dirty="0" smtClean="0">
                <a:latin typeface="华文中宋" pitchFamily="2" charset="-122"/>
                <a:ea typeface="华文中宋" pitchFamily="2" charset="-122"/>
              </a:rPr>
              <a:t>排版，网站开放全文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HTML</a:t>
            </a:r>
            <a:r>
              <a:rPr lang="zh-CN" altLang="zh-CN" sz="2600" dirty="0" smtClean="0">
                <a:latin typeface="华文中宋" pitchFamily="2" charset="-122"/>
                <a:ea typeface="华文中宋" pitchFamily="2" charset="-122"/>
              </a:rPr>
              <a:t>，高分辨率展示图表，实现碎片化阅读服务；</a:t>
            </a:r>
            <a:endParaRPr lang="en-US" altLang="zh-CN" sz="2600" dirty="0" smtClean="0">
              <a:latin typeface="华文中宋" pitchFamily="2" charset="-122"/>
              <a:ea typeface="华文中宋" pitchFamily="2" charset="-122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2018</a:t>
            </a:r>
            <a:r>
              <a:rPr lang="zh-CN" altLang="zh-CN" sz="2600" dirty="0" smtClean="0">
                <a:latin typeface="华文中宋" pitchFamily="2" charset="-122"/>
                <a:ea typeface="华文中宋" pitchFamily="2" charset="-122"/>
              </a:rPr>
              <a:t>年底网站改版，推出优先出版服务（</a:t>
            </a:r>
            <a:r>
              <a:rPr lang="en-US" altLang="zh-CN" sz="2600" dirty="0" smtClean="0">
                <a:latin typeface="华文中宋" pitchFamily="2" charset="-122"/>
                <a:ea typeface="华文中宋" pitchFamily="2" charset="-122"/>
              </a:rPr>
              <a:t>Online</a:t>
            </a:r>
            <a:r>
              <a:rPr lang="zh-CN" altLang="zh-CN" sz="2600" dirty="0" smtClean="0">
                <a:latin typeface="华文中宋" pitchFamily="2" charset="-122"/>
                <a:ea typeface="华文中宋" pitchFamily="2" charset="-122"/>
              </a:rPr>
              <a:t>），进一步缩短出版周期，期刊的学术影响力和传播力得以明显提升。</a:t>
            </a:r>
            <a:endParaRPr lang="zh-CN" altLang="en-US" sz="2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199456" y="578968"/>
            <a:ext cx="7431088" cy="774700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3 </a:t>
            </a:r>
            <a:r>
              <a:rPr lang="zh-CN" altLang="en-US" sz="4400" b="1" dirty="0" smtClean="0">
                <a:solidFill>
                  <a:srgbClr val="0070C0"/>
                </a:solidFill>
                <a:latin typeface="宋体" panose="02010600030101010101" pitchFamily="2" charset="-122"/>
                <a:ea typeface="汉仪粗宋简" pitchFamily="1" charset="-122"/>
              </a:rPr>
              <a:t>信息化建设</a:t>
            </a:r>
            <a:endParaRPr lang="zh-CN" altLang="zh-CN" sz="4400" b="1" dirty="0">
              <a:solidFill>
                <a:srgbClr val="0070C0"/>
              </a:solidFill>
              <a:latin typeface="宋体" panose="02010600030101010101" pitchFamily="2" charset="-122"/>
              <a:ea typeface="汉仪粗宋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宋体"/>
        <a:ea typeface="宋体"/>
        <a:cs typeface=""/>
      </a:majorFont>
      <a:minorFont>
        <a:latin typeface="经典特宋简"/>
        <a:ea typeface="经典特宋简"/>
        <a:cs typeface="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宋体"/>
        <a:ea typeface="宋体"/>
        <a:cs typeface=""/>
      </a:majorFont>
      <a:minorFont>
        <a:latin typeface="经典特宋简"/>
        <a:ea typeface="经典特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17370</TotalTime>
  <Pages>0</Pages>
  <Words>1017</Words>
  <Characters>0</Characters>
  <Application>Microsoft Office PowerPoint</Application>
  <DocSecurity>0</DocSecurity>
  <PresentationFormat>宽屏</PresentationFormat>
  <Lines>0</Lines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汉仪粗宋简</vt:lpstr>
      <vt:lpstr>黑体</vt:lpstr>
      <vt:lpstr>华文细黑</vt:lpstr>
      <vt:lpstr>华文中宋</vt:lpstr>
      <vt:lpstr>经典特宋简</vt:lpstr>
      <vt:lpstr>宋体</vt:lpstr>
      <vt:lpstr>Arial</vt:lpstr>
      <vt:lpstr>Calibri</vt:lpstr>
      <vt:lpstr>Times New Roman</vt:lpstr>
      <vt:lpstr>Verdana</vt:lpstr>
      <vt:lpstr>Webdings</vt:lpstr>
      <vt:lpstr>Wingdings</vt:lpstr>
      <vt:lpstr>Office 主题</vt:lpstr>
      <vt:lpstr>1_Office 主题</vt:lpstr>
      <vt:lpstr>科技期刊提高影响力的策略与措施 ——以《南方水产科学》为例</vt:lpstr>
      <vt:lpstr>目  录</vt:lpstr>
      <vt:lpstr>1 基本情况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</dc:creator>
  <cp:lastModifiedBy>ms</cp:lastModifiedBy>
  <cp:revision>141</cp:revision>
  <cp:lastPrinted>1899-12-30T00:00:00Z</cp:lastPrinted>
  <dcterms:created xsi:type="dcterms:W3CDTF">2011-05-05T14:49:42Z</dcterms:created>
  <dcterms:modified xsi:type="dcterms:W3CDTF">2019-11-20T11:39:47Z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