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2"/>
  </p:handoutMasterIdLst>
  <p:sldIdLst>
    <p:sldId id="256" r:id="rId3"/>
    <p:sldId id="257" r:id="rId5"/>
    <p:sldId id="261" r:id="rId6"/>
    <p:sldId id="260" r:id="rId7"/>
    <p:sldId id="262" r:id="rId8"/>
    <p:sldId id="258" r:id="rId9"/>
    <p:sldId id="268" r:id="rId10"/>
    <p:sldId id="259" r:id="rId11"/>
    <p:sldId id="275" r:id="rId12"/>
    <p:sldId id="276" r:id="rId13"/>
    <p:sldId id="277" r:id="rId14"/>
    <p:sldId id="284" r:id="rId15"/>
    <p:sldId id="263" r:id="rId16"/>
    <p:sldId id="264" r:id="rId17"/>
    <p:sldId id="265" r:id="rId18"/>
    <p:sldId id="266" r:id="rId19"/>
    <p:sldId id="267" r:id="rId20"/>
    <p:sldId id="269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5450"/>
    <a:srgbClr val="FFC000"/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9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&#22270;&#34920;%20&#22312;%20&#20013;&#22269;&#31185;&#25216;&#26399;&#21002;&#21331;&#36234;&#34892;&#21160;&#35745;&#21010;&#12298;&#21335;&#26041;&#21307;&#31185;&#22823;&#23398;&#23398;&#25253;&#12299;&#31572;&#36777;PPT&#65288;&#31934;&#31616;&#29256;&#65289;10.30.ppt" TargetMode="External"/></Relationships>
</file>

<file path=ppt/charts/_rels/chart2.xml.rels><?xml version="1.0" encoding="UTF-8" standalone="yes"?>
<Relationships xmlns="http://schemas.openxmlformats.org/package/2006/relationships"><Relationship Id="rId4" Type="http://schemas.microsoft.com/office/2011/relationships/chartColorStyle" Target="colors2.xml"/><Relationship Id="rId3" Type="http://schemas.microsoft.com/office/2011/relationships/chartStyle" Target="style2.xml"/><Relationship Id="rId2" Type="http://schemas.openxmlformats.org/officeDocument/2006/relationships/themeOverride" Target="../theme/themeOverride1.xml"/><Relationship Id="rId1" Type="http://schemas.openxmlformats.org/officeDocument/2006/relationships/package" Target="../embeddings/Workbook1.xlsx"/></Relationships>
</file>

<file path=ppt/charts/_rels/chart3.xml.rels><?xml version="1.0" encoding="UTF-8" standalone="yes"?>
<Relationships xmlns="http://schemas.openxmlformats.org/package/2006/relationships"><Relationship Id="rId4" Type="http://schemas.microsoft.com/office/2011/relationships/chartColorStyle" Target="colors3.xml"/><Relationship Id="rId3" Type="http://schemas.microsoft.com/office/2011/relationships/chartStyle" Target="style3.xml"/><Relationship Id="rId2" Type="http://schemas.openxmlformats.org/officeDocument/2006/relationships/themeOverride" Target="../theme/themeOverride2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2000" b="0" i="0" u="none" strike="noStrike" kern="1200" cap="all" spc="120" normalizeH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b="0" dirty="0">
                <a:solidFill>
                  <a:srgbClr val="000000"/>
                </a:solidFill>
              </a:rPr>
              <a:t>《</a:t>
            </a:r>
            <a:r>
              <a:rPr lang="zh-CN" sz="2000" b="0" dirty="0">
                <a:solidFill>
                  <a:srgbClr val="000000"/>
                </a:solidFill>
              </a:rPr>
              <a:t>南方医科大学学报</a:t>
            </a:r>
            <a:r>
              <a:rPr lang="en-US" sz="2000" b="0" dirty="0">
                <a:solidFill>
                  <a:srgbClr val="000000"/>
                </a:solidFill>
              </a:rPr>
              <a:t>》2014~2019</a:t>
            </a:r>
            <a:r>
              <a:rPr lang="zh-CN" sz="2000" b="0" dirty="0">
                <a:solidFill>
                  <a:srgbClr val="000000"/>
                </a:solidFill>
              </a:rPr>
              <a:t>年国际他引总被引频次变化情况</a:t>
            </a:r>
            <a:endParaRPr lang="zh-CN" sz="2000" b="0" dirty="0">
              <a:solidFill>
                <a:srgbClr val="000000"/>
              </a:solidFill>
            </a:endParaRPr>
          </a:p>
        </c:rich>
      </c:tx>
      <c:layout>
        <c:manualLayout>
          <c:xMode val="edge"/>
          <c:yMode val="edge"/>
          <c:x val="0.104445494162591"/>
          <c:y val="0.015812232478248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'[图表 在 中国科技期刊卓越行动计划《南方医科大学学报》答辩PPT（精简版）10.30.ppt]Sheet1'!$B$1</c:f>
              <c:strCache>
                <c:ptCount val="1"/>
                <c:pt idx="0">
                  <c:v>国际总被引频次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[3e592e311]Sheet1!$A$2:$A$7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[3e592e311]Sheet1!$B$2:$B$7</c:f>
              <c:numCache>
                <c:formatCode>General</c:formatCode>
                <c:ptCount val="6"/>
                <c:pt idx="0">
                  <c:v>565</c:v>
                </c:pt>
                <c:pt idx="1">
                  <c:v>717</c:v>
                </c:pt>
                <c:pt idx="2">
                  <c:v>767</c:v>
                </c:pt>
                <c:pt idx="3">
                  <c:v>900</c:v>
                </c:pt>
                <c:pt idx="4">
                  <c:v>897</c:v>
                </c:pt>
                <c:pt idx="5">
                  <c:v>945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1696476"/>
        <c:axId val="875851207"/>
      </c:lineChart>
      <c:catAx>
        <c:axId val="8516964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1" i="0" u="none" strike="noStrike" kern="1200" cap="all" spc="120" normalizeH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</a:p>
        </c:txPr>
        <c:crossAx val="875851207"/>
        <c:crosses val="autoZero"/>
        <c:auto val="1"/>
        <c:lblAlgn val="ctr"/>
        <c:lblOffset val="100"/>
        <c:noMultiLvlLbl val="0"/>
      </c:catAx>
      <c:valAx>
        <c:axId val="8758512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</a:p>
        </c:txPr>
        <c:crossAx val="8516964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defRPr>
            </a:pP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南方医科大学学报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》2004-2019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年扩展影响因子变化趋势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5">
                  <a:shade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5">
                  <a:shade val="50000"/>
                </a:schemeClr>
              </a:solidFill>
              <a:ln w="9525">
                <a:solidFill>
                  <a:schemeClr val="accent5">
                    <a:shade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Sheet1!$A$1:$A$16</c:f>
              <c:numCache>
                <c:formatCode>General</c:formatCod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</c:numCache>
            </c:numRef>
          </c:cat>
          <c:val>
            <c:numRef>
              <c:f>Sheet1!$B$1:$B$16</c:f>
              <c:numCache>
                <c:formatCode>General</c:formatCode>
                <c:ptCount val="16"/>
                <c:pt idx="0">
                  <c:v>0.421</c:v>
                </c:pt>
                <c:pt idx="1">
                  <c:v>0.774</c:v>
                </c:pt>
                <c:pt idx="2">
                  <c:v>0.67</c:v>
                </c:pt>
                <c:pt idx="3">
                  <c:v>0.584</c:v>
                </c:pt>
                <c:pt idx="4">
                  <c:v>0.572</c:v>
                </c:pt>
                <c:pt idx="5">
                  <c:v>0.509</c:v>
                </c:pt>
                <c:pt idx="6">
                  <c:v>0.558</c:v>
                </c:pt>
                <c:pt idx="7">
                  <c:v>0.735</c:v>
                </c:pt>
                <c:pt idx="8">
                  <c:v>0.449</c:v>
                </c:pt>
                <c:pt idx="9">
                  <c:v>0.917</c:v>
                </c:pt>
                <c:pt idx="10">
                  <c:v>1.264</c:v>
                </c:pt>
                <c:pt idx="11">
                  <c:v>1.315</c:v>
                </c:pt>
                <c:pt idx="12">
                  <c:v>1.654</c:v>
                </c:pt>
                <c:pt idx="13">
                  <c:v>1.753</c:v>
                </c:pt>
                <c:pt idx="14">
                  <c:v>1.646</c:v>
                </c:pt>
                <c:pt idx="15">
                  <c:v>1.756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6526743"/>
        <c:axId val="897197371"/>
      </c:lineChart>
      <c:catAx>
        <c:axId val="336526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897197371"/>
        <c:crosses val="autoZero"/>
        <c:auto val="1"/>
        <c:lblAlgn val="ctr"/>
        <c:lblOffset val="100"/>
        <c:noMultiLvlLbl val="0"/>
      </c:catAx>
      <c:valAx>
        <c:axId val="8971973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336526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95000"/>
        </a:schemeClr>
      </a:solidFill>
      <a:round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defRPr>
            </a:pP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南方医科大学学报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》2004-2019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年扩展总被引频次变化趋势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5">
                  <a:shade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5">
                  <a:shade val="50000"/>
                </a:schemeClr>
              </a:solidFill>
              <a:ln w="9525">
                <a:solidFill>
                  <a:schemeClr val="accent5">
                    <a:shade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Sheet1!$A$1:$A$16</c:f>
              <c:numCache>
                <c:formatCode>General</c:formatCod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</c:numCache>
            </c:numRef>
          </c:cat>
          <c:val>
            <c:numRef>
              <c:f>Sheet1!$B$1:$B$16</c:f>
              <c:numCache>
                <c:formatCode>General</c:formatCode>
                <c:ptCount val="16"/>
                <c:pt idx="0">
                  <c:v>902</c:v>
                </c:pt>
                <c:pt idx="1">
                  <c:v>1470</c:v>
                </c:pt>
                <c:pt idx="2">
                  <c:v>1540</c:v>
                </c:pt>
                <c:pt idx="3">
                  <c:v>1608</c:v>
                </c:pt>
                <c:pt idx="4">
                  <c:v>2017</c:v>
                </c:pt>
                <c:pt idx="5">
                  <c:v>2313</c:v>
                </c:pt>
                <c:pt idx="6">
                  <c:v>2612</c:v>
                </c:pt>
                <c:pt idx="7">
                  <c:v>3087</c:v>
                </c:pt>
                <c:pt idx="8">
                  <c:v>3360</c:v>
                </c:pt>
                <c:pt idx="9">
                  <c:v>4261</c:v>
                </c:pt>
                <c:pt idx="10">
                  <c:v>5002</c:v>
                </c:pt>
                <c:pt idx="11">
                  <c:v>5320</c:v>
                </c:pt>
                <c:pt idx="12">
                  <c:v>5613</c:v>
                </c:pt>
                <c:pt idx="13">
                  <c:v>5332</c:v>
                </c:pt>
                <c:pt idx="14">
                  <c:v>4916</c:v>
                </c:pt>
                <c:pt idx="15">
                  <c:v>4291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6526743"/>
        <c:axId val="897197371"/>
      </c:lineChart>
      <c:catAx>
        <c:axId val="336526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897197371"/>
        <c:crosses val="autoZero"/>
        <c:auto val="1"/>
        <c:lblAlgn val="ctr"/>
        <c:lblOffset val="100"/>
        <c:noMultiLvlLbl val="0"/>
      </c:catAx>
      <c:valAx>
        <c:axId val="8971973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336526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95000"/>
        </a:schemeClr>
      </a:solidFill>
      <a:round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5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5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3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tags" Target="../tags/tag7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1.xml"/><Relationship Id="rId2" Type="http://schemas.openxmlformats.org/officeDocument/2006/relationships/chart" Target="../charts/chart3.xml"/><Relationship Id="rId1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69881" y="726403"/>
            <a:ext cx="10852237" cy="899167"/>
          </a:xfrm>
        </p:spPr>
        <p:txBody>
          <a:bodyPr/>
          <a:lstStyle/>
          <a:p>
            <a:r>
              <a:rPr lang="zh-CN" altLang="en-US" sz="4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响应中央深化改革号召</a:t>
            </a:r>
            <a:br>
              <a:rPr lang="zh-CN" altLang="en-US" sz="4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</a:br>
            <a:r>
              <a:rPr lang="zh-CN" altLang="en-US" sz="4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打造中文品牌科技期刊</a:t>
            </a:r>
            <a:endParaRPr lang="zh-CN" altLang="en-US" sz="48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914318" y="2322743"/>
            <a:ext cx="10852237" cy="950984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32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——</a:t>
            </a:r>
            <a:r>
              <a:rPr lang="zh-CN" altLang="en-US" sz="32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以《南方医科大学学报》为例</a:t>
            </a:r>
            <a:endParaRPr lang="zh-CN" altLang="en-US" sz="32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9263" y="4622782"/>
            <a:ext cx="4820285" cy="1134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华文中宋" panose="02010600040101010101" charset="-122"/>
                <a:ea typeface="华文中宋" panose="02010600040101010101" charset="-122"/>
                <a:cs typeface="+mn-ea"/>
                <a:sym typeface="+mn-lt"/>
              </a:rPr>
              <a:t>《南方医科大学学报》编辑部</a:t>
            </a:r>
            <a:endParaRPr lang="zh-CN" altLang="en-US" sz="2400" dirty="0">
              <a:latin typeface="华文中宋" panose="02010600040101010101" charset="-122"/>
              <a:ea typeface="华文中宋" panose="02010600040101010101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华文中宋" panose="02010600040101010101" charset="-122"/>
                <a:ea typeface="华文中宋" panose="02010600040101010101" charset="-122"/>
                <a:cs typeface="+mn-ea"/>
                <a:sym typeface="+mn-lt"/>
              </a:rPr>
              <a:t>孙昌朋</a:t>
            </a:r>
            <a:endParaRPr lang="zh-CN" altLang="en-US" sz="2400" dirty="0">
              <a:latin typeface="华文中宋" panose="02010600040101010101" charset="-122"/>
              <a:ea typeface="华文中宋" panose="02010600040101010101" charset="-122"/>
              <a:cs typeface="+mn-ea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69881" y="908322"/>
            <a:ext cx="10852237" cy="504135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微软雅黑" panose="020B0503020204020204" charset="-122"/>
              </a:rPr>
              <a:t>全国唯一一个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charset="-122"/>
                <a:sym typeface="微软雅黑" panose="020B0503020204020204" charset="-122"/>
              </a:rPr>
              <a:t>进入该名单的医药大学学报</a:t>
            </a: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charset="-122"/>
                <a:sym typeface="微软雅黑" panose="020B0503020204020204" charset="-122"/>
              </a:rPr>
              <a:t>。</a:t>
            </a:r>
            <a:endParaRPr lang="en-US" altLang="zh-CN" sz="2000" dirty="0">
              <a:latin typeface="Arial" panose="020B0604020202020204" pitchFamily="34" charset="0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Arial" panose="020B0604020202020204" pitchFamily="34" charset="0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dirty="0">
              <a:latin typeface="Arial" panose="020B0604020202020204" pitchFamily="3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-487" t="2419" r="142" b="1019"/>
          <a:stretch>
            <a:fillRect/>
          </a:stretch>
        </p:blipFill>
        <p:spPr>
          <a:xfrm>
            <a:off x="1870364" y="1964621"/>
            <a:ext cx="7281949" cy="408704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31165" y="537210"/>
            <a:ext cx="1077341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在由中国科协、财政部、教育部、科学技术部、国家新闻出版署、中国科学院、中国工程院七部门联合实施的</a:t>
            </a:r>
            <a:r>
              <a:rPr lang="zh-CN" altLang="en-US" sz="2000" b="1" dirty="0">
                <a:cs typeface="+mn-ea"/>
                <a:sym typeface="+mn-lt"/>
              </a:rPr>
              <a:t>中国科技期刊卓越行动计划</a:t>
            </a:r>
            <a:r>
              <a:rPr lang="zh-CN" altLang="en-US" sz="2000" dirty="0">
                <a:cs typeface="+mn-ea"/>
                <a:sym typeface="+mn-lt"/>
              </a:rPr>
              <a:t>评选中，</a:t>
            </a:r>
            <a:r>
              <a:rPr lang="zh-CN" altLang="en-US" sz="2000" b="1" dirty="0">
                <a:cs typeface="+mn-ea"/>
                <a:sym typeface="+mn-lt"/>
              </a:rPr>
              <a:t>《南方医科大学学报》最终获得</a:t>
            </a:r>
            <a:r>
              <a:rPr lang="zh-CN" altLang="en-US" sz="2000" b="1" dirty="0">
                <a:solidFill>
                  <a:srgbClr val="FF0000"/>
                </a:solidFill>
                <a:cs typeface="+mn-ea"/>
                <a:sym typeface="+mn-lt"/>
              </a:rPr>
              <a:t>梯队期刊类</a:t>
            </a:r>
            <a:r>
              <a:rPr lang="zh-CN" altLang="en-US" sz="2000" b="1" dirty="0">
                <a:cs typeface="+mn-ea"/>
                <a:sym typeface="+mn-lt"/>
              </a:rPr>
              <a:t>项目资助，是</a:t>
            </a:r>
            <a:r>
              <a:rPr lang="zh-CN" altLang="en-US" sz="2000" b="1" dirty="0">
                <a:solidFill>
                  <a:srgbClr val="FF0000"/>
                </a:solidFill>
                <a:cs typeface="+mn-ea"/>
                <a:sym typeface="+mn-lt"/>
              </a:rPr>
              <a:t>全国唯一一个</a:t>
            </a:r>
            <a:r>
              <a:rPr lang="zh-CN" altLang="en-US" sz="2000" b="1" dirty="0" smtClean="0">
                <a:cs typeface="+mn-ea"/>
                <a:sym typeface="+mn-lt"/>
              </a:rPr>
              <a:t>入选的</a:t>
            </a:r>
            <a:r>
              <a:rPr lang="zh-CN" altLang="en-US" sz="2000" b="1" dirty="0">
                <a:cs typeface="+mn-ea"/>
                <a:sym typeface="+mn-lt"/>
              </a:rPr>
              <a:t>医药大学学报。</a:t>
            </a:r>
            <a:r>
              <a:rPr lang="zh-CN" altLang="en-US" sz="2000" dirty="0">
                <a:cs typeface="+mn-ea"/>
                <a:sym typeface="+mn-lt"/>
              </a:rPr>
              <a:t>本次评选面对国内</a:t>
            </a:r>
            <a:r>
              <a:rPr lang="en-US" altLang="zh-CN" sz="2000" b="1" dirty="0">
                <a:cs typeface="+mn-ea"/>
                <a:sym typeface="+mn-lt"/>
              </a:rPr>
              <a:t>6 700</a:t>
            </a:r>
            <a:r>
              <a:rPr lang="zh-CN" altLang="en-US" sz="2000" dirty="0">
                <a:cs typeface="+mn-ea"/>
                <a:sym typeface="+mn-lt"/>
              </a:rPr>
              <a:t>余种期刊，共有</a:t>
            </a:r>
            <a:r>
              <a:rPr lang="en-US" altLang="zh-CN" sz="2000" b="1" dirty="0">
                <a:cs typeface="+mn-ea"/>
                <a:sym typeface="+mn-lt"/>
              </a:rPr>
              <a:t>280</a:t>
            </a:r>
            <a:r>
              <a:rPr lang="zh-CN" altLang="en-US" sz="2000" dirty="0">
                <a:cs typeface="+mn-ea"/>
                <a:sym typeface="+mn-lt"/>
              </a:rPr>
              <a:t>种期刊获得项目资助。</a:t>
            </a:r>
            <a:endParaRPr lang="en-US" altLang="zh-CN" sz="2000" dirty="0"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7" y="2971327"/>
            <a:ext cx="9189770" cy="3160394"/>
          </a:xfrm>
          <a:prstGeom prst="rect">
            <a:avLst/>
          </a:prstGeom>
        </p:spPr>
      </p:pic>
      <p:sp>
        <p:nvSpPr>
          <p:cNvPr id="21" name="圆角矩形 20"/>
          <p:cNvSpPr/>
          <p:nvPr/>
        </p:nvSpPr>
        <p:spPr>
          <a:xfrm>
            <a:off x="947758" y="4148755"/>
            <a:ext cx="6051221" cy="2521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5884" y="152112"/>
            <a:ext cx="11712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 spc="15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cs typeface="+mn-ea"/>
              </a:rPr>
              <a:t>2019年11月，《分子影像学杂志》被收录为</a:t>
            </a:r>
            <a:r>
              <a:rPr lang="zh-CN" altLang="en-US" sz="2000" b="1" spc="150" dirty="0" smtClean="0">
                <a:solidFill>
                  <a:srgbClr val="FF0000"/>
                </a:solidFill>
                <a:uFillTx/>
                <a:cs typeface="+mn-ea"/>
              </a:rPr>
              <a:t>中国科技核心期刊（中国科技论文统计源期刊）</a:t>
            </a:r>
            <a:r>
              <a:rPr lang="zh-CN" altLang="en-US" sz="2000" spc="15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cs typeface="+mn-ea"/>
              </a:rPr>
              <a:t>。</a:t>
            </a:r>
            <a:endParaRPr lang="zh-CN" altLang="en-US" sz="2000" spc="150" dirty="0" smtClean="0">
              <a:solidFill>
                <a:schemeClr val="tx1">
                  <a:lumMod val="75000"/>
                  <a:lumOff val="25000"/>
                </a:schemeClr>
              </a:solidFill>
              <a:uFillTx/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65666" y="698269"/>
            <a:ext cx="3973484" cy="608491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3 策略研究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65000"/>
              </a:lnSpc>
              <a:spcAft>
                <a:spcPts val="0"/>
              </a:spcAft>
              <a:buNone/>
            </a:pPr>
            <a:r>
              <a:rPr lang="en-US" altLang="zh-CN" sz="2400" b="1" dirty="0" smtClean="0">
                <a:cs typeface="+mn-ea"/>
                <a:sym typeface="+mn-lt"/>
              </a:rPr>
              <a:t>3.1 </a:t>
            </a:r>
            <a:r>
              <a:rPr lang="zh-CN" altLang="en-US" sz="2400" b="1" dirty="0" smtClean="0">
                <a:cs typeface="+mn-ea"/>
                <a:sym typeface="+mn-lt"/>
              </a:rPr>
              <a:t>坚持</a:t>
            </a:r>
            <a:r>
              <a:rPr lang="zh-CN" altLang="en-US" sz="2400" b="1" dirty="0">
                <a:cs typeface="+mn-ea"/>
                <a:sym typeface="+mn-lt"/>
              </a:rPr>
              <a:t>“内容为王”，严格把关论文质量</a:t>
            </a:r>
            <a:endParaRPr lang="zh-CN" altLang="en-US" sz="2400" b="1" dirty="0">
              <a:cs typeface="+mn-ea"/>
              <a:sym typeface="+mn-lt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zh-CN" altLang="en-US" sz="2000" dirty="0">
                <a:cs typeface="+mn-ea"/>
                <a:sym typeface="+mn-lt"/>
              </a:rPr>
              <a:t>始终</a:t>
            </a:r>
            <a:r>
              <a:rPr lang="zh-CN" altLang="en-US" sz="2000" dirty="0" smtClean="0">
                <a:cs typeface="+mn-ea"/>
                <a:sym typeface="+mn-lt"/>
              </a:rPr>
              <a:t>坚持</a:t>
            </a:r>
            <a:r>
              <a:rPr lang="zh-CN" altLang="en-US" sz="2000" b="1" dirty="0" smtClean="0">
                <a:solidFill>
                  <a:srgbClr val="FF0000"/>
                </a:solidFill>
                <a:cs typeface="+mn-ea"/>
                <a:sym typeface="+mn-lt"/>
              </a:rPr>
              <a:t>以论文</a:t>
            </a:r>
            <a:r>
              <a:rPr lang="zh-CN" altLang="en-US" sz="2000" b="1" dirty="0">
                <a:solidFill>
                  <a:srgbClr val="FF0000"/>
                </a:solidFill>
                <a:cs typeface="+mn-ea"/>
                <a:sym typeface="+mn-lt"/>
              </a:rPr>
              <a:t>质量作为第一</a:t>
            </a:r>
            <a:r>
              <a:rPr lang="zh-CN" altLang="en-US" sz="2000" b="1" dirty="0" smtClean="0">
                <a:solidFill>
                  <a:srgbClr val="FF0000"/>
                </a:solidFill>
                <a:cs typeface="+mn-ea"/>
                <a:sym typeface="+mn-lt"/>
              </a:rPr>
              <a:t>要务</a:t>
            </a:r>
            <a:endParaRPr lang="zh-CN" altLang="en-US" sz="2000" dirty="0">
              <a:cs typeface="+mn-ea"/>
              <a:sym typeface="+mn-lt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zh-CN" altLang="en-US" sz="2000" dirty="0" smtClean="0">
                <a:cs typeface="+mn-ea"/>
                <a:sym typeface="+mn-lt"/>
              </a:rPr>
              <a:t>初审对文章</a:t>
            </a:r>
            <a:r>
              <a:rPr lang="zh-CN" altLang="en-US" sz="2000" dirty="0">
                <a:cs typeface="+mn-ea"/>
                <a:sym typeface="+mn-lt"/>
              </a:rPr>
              <a:t>内容严重不符合要求或偏离本刊主题的稿件</a:t>
            </a:r>
            <a:r>
              <a:rPr lang="zh-CN" altLang="en-US" sz="2000" b="1" dirty="0">
                <a:solidFill>
                  <a:srgbClr val="FF0000"/>
                </a:solidFill>
                <a:cs typeface="+mn-ea"/>
                <a:sym typeface="+mn-lt"/>
              </a:rPr>
              <a:t>立即退稿</a:t>
            </a:r>
            <a:r>
              <a:rPr lang="zh-CN" altLang="en-US" sz="2000" dirty="0">
                <a:cs typeface="+mn-ea"/>
                <a:sym typeface="+mn-lt"/>
              </a:rPr>
              <a:t>并</a:t>
            </a:r>
            <a:r>
              <a:rPr lang="zh-CN" altLang="en-US" sz="2000" b="1" dirty="0">
                <a:solidFill>
                  <a:srgbClr val="FF0000"/>
                </a:solidFill>
                <a:cs typeface="+mn-ea"/>
                <a:sym typeface="+mn-lt"/>
              </a:rPr>
              <a:t>明确阐释退稿</a:t>
            </a:r>
            <a:r>
              <a:rPr lang="zh-CN" altLang="en-US" sz="2000" b="1" dirty="0" smtClean="0">
                <a:solidFill>
                  <a:srgbClr val="FF0000"/>
                </a:solidFill>
                <a:cs typeface="+mn-ea"/>
                <a:sym typeface="+mn-lt"/>
              </a:rPr>
              <a:t>理由</a:t>
            </a:r>
            <a:endParaRPr lang="zh-CN" altLang="en-US" sz="2000" dirty="0">
              <a:cs typeface="+mn-ea"/>
              <a:sym typeface="+mn-lt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zh-CN" altLang="en-US" sz="2000" dirty="0">
                <a:cs typeface="+mn-ea"/>
                <a:sym typeface="+mn-lt"/>
              </a:rPr>
              <a:t>外审阶段，终审时</a:t>
            </a:r>
            <a:r>
              <a:rPr lang="zh-CN" altLang="en-US" sz="2000" b="1" dirty="0">
                <a:solidFill>
                  <a:srgbClr val="FF0000"/>
                </a:solidFill>
                <a:cs typeface="+mn-ea"/>
                <a:sym typeface="+mn-lt"/>
              </a:rPr>
              <a:t>重点审查外审意见</a:t>
            </a:r>
            <a:r>
              <a:rPr lang="zh-CN" altLang="en-US" sz="2000" dirty="0">
                <a:cs typeface="+mn-ea"/>
                <a:sym typeface="+mn-lt"/>
              </a:rPr>
              <a:t>，对于外审结果存在争议的稿件通过编辑部谨慎讨论后予以</a:t>
            </a:r>
            <a:r>
              <a:rPr lang="zh-CN" altLang="en-US" sz="2000" dirty="0" smtClean="0">
                <a:cs typeface="+mn-ea"/>
                <a:sym typeface="+mn-lt"/>
              </a:rPr>
              <a:t>定夺</a:t>
            </a:r>
            <a:endParaRPr lang="zh-CN" altLang="en-US" sz="2000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zh-CN" altLang="en-US" sz="2000" b="1" dirty="0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3381" y="739047"/>
            <a:ext cx="10852237" cy="5041355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CN" sz="2400" b="1" dirty="0" smtClean="0">
                <a:cs typeface="+mn-ea"/>
                <a:sym typeface="+mn-lt"/>
              </a:rPr>
              <a:t>3.2 </a:t>
            </a:r>
            <a:r>
              <a:rPr lang="zh-CN" altLang="en-US" sz="2400" b="1" dirty="0" smtClean="0">
                <a:cs typeface="+mn-ea"/>
                <a:sym typeface="+mn-lt"/>
              </a:rPr>
              <a:t>结合</a:t>
            </a:r>
            <a:r>
              <a:rPr lang="zh-CN" altLang="en-US" sz="2400" b="1" dirty="0">
                <a:cs typeface="+mn-ea"/>
                <a:sym typeface="+mn-lt"/>
              </a:rPr>
              <a:t>学术热点，建设特色栏目</a:t>
            </a:r>
            <a:endParaRPr lang="zh-CN" altLang="en-US" sz="2400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zh-CN" altLang="en-US" sz="2000" dirty="0">
              <a:cs typeface="+mn-ea"/>
              <a:sym typeface="+mn-lt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zh-CN" altLang="en-US" sz="2000" dirty="0">
                <a:cs typeface="+mn-ea"/>
                <a:sym typeface="+mn-lt"/>
              </a:rPr>
              <a:t>3D打印专题：《三维可视化、3D打印及3D腹腔镜在肝肿瘤外科诊治中的应用》</a:t>
            </a:r>
            <a:r>
              <a:rPr lang="en-US" altLang="zh-CN" sz="2000" dirty="0">
                <a:cs typeface="+mn-ea"/>
                <a:sym typeface="+mn-lt"/>
              </a:rPr>
              <a:t>(87)</a:t>
            </a:r>
            <a:r>
              <a:rPr lang="zh-CN" altLang="en-US" sz="2000" dirty="0">
                <a:cs typeface="+mn-ea"/>
                <a:sym typeface="+mn-lt"/>
              </a:rPr>
              <a:t>、《基于3D打印技术的复杂胫骨平台骨折内固定手术数字化设计》</a:t>
            </a:r>
            <a:r>
              <a:rPr lang="en-US" altLang="zh-CN" sz="2000" dirty="0">
                <a:cs typeface="+mn-ea"/>
                <a:sym typeface="+mn-lt"/>
              </a:rPr>
              <a:t>(79</a:t>
            </a:r>
            <a:r>
              <a:rPr lang="en-US" altLang="zh-CN" sz="2000" dirty="0" smtClean="0">
                <a:cs typeface="+mn-ea"/>
                <a:sym typeface="+mn-lt"/>
              </a:rPr>
              <a:t>)</a:t>
            </a:r>
            <a:endParaRPr lang="zh-CN" altLang="en-US" sz="2000" dirty="0">
              <a:cs typeface="+mn-ea"/>
              <a:sym typeface="+mn-lt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zh-CN" altLang="en-US" sz="2000" dirty="0">
                <a:cs typeface="+mn-ea"/>
                <a:sym typeface="+mn-lt"/>
              </a:rPr>
              <a:t>登革热疫情专题：《1978~2014年我国登革热的流行病学分析》</a:t>
            </a:r>
            <a:r>
              <a:rPr lang="en-US" altLang="zh-CN" sz="2000" dirty="0">
                <a:cs typeface="+mn-ea"/>
                <a:sym typeface="+mn-lt"/>
              </a:rPr>
              <a:t>(128</a:t>
            </a:r>
            <a:r>
              <a:rPr lang="en-US" altLang="zh-CN" sz="2000" dirty="0" smtClean="0">
                <a:cs typeface="+mn-ea"/>
                <a:sym typeface="+mn-lt"/>
              </a:rPr>
              <a:t>)</a:t>
            </a:r>
            <a:endParaRPr lang="zh-CN" altLang="en-US" sz="2000" dirty="0">
              <a:cs typeface="+mn-ea"/>
              <a:sym typeface="+mn-lt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zh-CN" altLang="en-US" sz="2000" dirty="0">
                <a:cs typeface="+mn-ea"/>
                <a:sym typeface="+mn-lt"/>
              </a:rPr>
              <a:t>亚健康专题：《亚健康评定量表的信度效度研究》</a:t>
            </a:r>
            <a:r>
              <a:rPr lang="en-US" altLang="zh-CN" sz="2000" dirty="0">
                <a:cs typeface="+mn-ea"/>
                <a:sym typeface="+mn-lt"/>
              </a:rPr>
              <a:t>(109)</a:t>
            </a:r>
            <a:endParaRPr lang="zh-CN" altLang="en-US" sz="2000" dirty="0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693" y="788924"/>
            <a:ext cx="10852237" cy="5041355"/>
          </a:xfrm>
        </p:spPr>
        <p:txBody>
          <a:bodyPr/>
          <a:lstStyle/>
          <a:p>
            <a:pPr marL="0" indent="0">
              <a:lnSpc>
                <a:spcPct val="200000"/>
              </a:lnSpc>
              <a:spcAft>
                <a:spcPts val="0"/>
              </a:spcAft>
              <a:buNone/>
            </a:pPr>
            <a:r>
              <a:rPr lang="en-US" altLang="zh-CN" sz="2400" b="1" dirty="0" smtClean="0">
                <a:cs typeface="+mn-ea"/>
                <a:sym typeface="+mn-lt"/>
              </a:rPr>
              <a:t>3.3 </a:t>
            </a:r>
            <a:r>
              <a:rPr lang="zh-CN" altLang="en-US" sz="2400" b="1" dirty="0" smtClean="0">
                <a:cs typeface="+mn-ea"/>
                <a:sym typeface="+mn-lt"/>
              </a:rPr>
              <a:t>多渠道</a:t>
            </a:r>
            <a:r>
              <a:rPr lang="zh-CN" altLang="en-US" sz="2400" b="1" dirty="0">
                <a:cs typeface="+mn-ea"/>
                <a:sym typeface="+mn-lt"/>
              </a:rPr>
              <a:t>宣传，增强论文的国内外曝光度</a:t>
            </a:r>
            <a:endParaRPr lang="zh-CN" altLang="en-US" sz="2400" b="1" dirty="0">
              <a:cs typeface="+mn-ea"/>
              <a:sym typeface="+mn-lt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zh-CN" altLang="en-US" sz="2000" dirty="0">
                <a:cs typeface="+mn-ea"/>
                <a:sym typeface="+mn-lt"/>
              </a:rPr>
              <a:t>在学校各处设立</a:t>
            </a:r>
            <a:r>
              <a:rPr lang="zh-CN" altLang="en-US" sz="2000" b="1" dirty="0">
                <a:solidFill>
                  <a:srgbClr val="FF0000"/>
                </a:solidFill>
                <a:cs typeface="+mn-ea"/>
                <a:sym typeface="+mn-lt"/>
              </a:rPr>
              <a:t>学报阅览架</a:t>
            </a:r>
            <a:r>
              <a:rPr lang="zh-CN" altLang="en-US" sz="2000" dirty="0">
                <a:cs typeface="+mn-ea"/>
                <a:sym typeface="+mn-lt"/>
              </a:rPr>
              <a:t>，编辑部定期放置最新一期学报供本校师生免费</a:t>
            </a:r>
            <a:r>
              <a:rPr lang="zh-CN" altLang="en-US" sz="2000" dirty="0" smtClean="0">
                <a:cs typeface="+mn-ea"/>
                <a:sym typeface="+mn-lt"/>
              </a:rPr>
              <a:t>借阅</a:t>
            </a:r>
            <a:endParaRPr lang="zh-CN" altLang="en-US" sz="2000" dirty="0">
              <a:cs typeface="+mn-ea"/>
              <a:sym typeface="+mn-lt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zh-CN" altLang="en-US" sz="2000" dirty="0">
                <a:cs typeface="+mn-ea"/>
                <a:sym typeface="+mn-lt"/>
              </a:rPr>
              <a:t>充分利用新媒体技术</a:t>
            </a:r>
            <a:r>
              <a:rPr lang="zh-CN" altLang="en-US" sz="2000" dirty="0" smtClean="0">
                <a:cs typeface="+mn-ea"/>
                <a:sym typeface="+mn-lt"/>
              </a:rPr>
              <a:t>，通过</a:t>
            </a:r>
            <a:r>
              <a:rPr lang="zh-CN" altLang="en-US" sz="2000" b="1" dirty="0" smtClean="0">
                <a:solidFill>
                  <a:srgbClr val="FF0000"/>
                </a:solidFill>
                <a:cs typeface="+mn-ea"/>
                <a:sym typeface="+mn-lt"/>
              </a:rPr>
              <a:t>微</a:t>
            </a:r>
            <a:r>
              <a:rPr lang="zh-CN" altLang="en-US" sz="2000" b="1" dirty="0">
                <a:solidFill>
                  <a:srgbClr val="FF0000"/>
                </a:solidFill>
                <a:cs typeface="+mn-ea"/>
                <a:sym typeface="+mn-lt"/>
              </a:rPr>
              <a:t>信公众平台</a:t>
            </a:r>
            <a:r>
              <a:rPr lang="zh-CN" altLang="en-US" sz="2000" dirty="0">
                <a:cs typeface="+mn-ea"/>
                <a:sym typeface="+mn-lt"/>
              </a:rPr>
              <a:t>推送当</a:t>
            </a:r>
            <a:r>
              <a:rPr lang="zh-CN" altLang="en-US" sz="2000" dirty="0" smtClean="0">
                <a:cs typeface="+mn-ea"/>
                <a:sym typeface="+mn-lt"/>
              </a:rPr>
              <a:t>期</a:t>
            </a:r>
            <a:r>
              <a:rPr lang="zh-CN" altLang="en-US" sz="2000" dirty="0">
                <a:cs typeface="+mn-ea"/>
                <a:sym typeface="+mn-lt"/>
              </a:rPr>
              <a:t>全文，有助于提升论文的传播</a:t>
            </a:r>
            <a:r>
              <a:rPr lang="zh-CN" altLang="en-US" sz="2000" dirty="0" smtClean="0">
                <a:cs typeface="+mn-ea"/>
                <a:sym typeface="+mn-lt"/>
              </a:rPr>
              <a:t>效率</a:t>
            </a:r>
            <a:endParaRPr lang="zh-CN" altLang="en-US" sz="2000" dirty="0">
              <a:cs typeface="+mn-ea"/>
              <a:sym typeface="+mn-lt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zh-CN" altLang="en-US" sz="2000" dirty="0">
                <a:cs typeface="+mn-ea"/>
                <a:sym typeface="+mn-lt"/>
              </a:rPr>
              <a:t>加入国际权威数据库</a:t>
            </a:r>
            <a:r>
              <a:rPr lang="zh-CN" altLang="en-US" sz="2000" b="1" dirty="0">
                <a:solidFill>
                  <a:srgbClr val="FF0000"/>
                </a:solidFill>
                <a:cs typeface="+mn-ea"/>
                <a:sym typeface="+mn-lt"/>
              </a:rPr>
              <a:t>PubMed </a:t>
            </a:r>
            <a:r>
              <a:rPr lang="zh-CN" altLang="en-US" sz="2000" b="1" dirty="0" smtClean="0">
                <a:solidFill>
                  <a:srgbClr val="FF0000"/>
                </a:solidFill>
                <a:cs typeface="+mn-ea"/>
                <a:sym typeface="+mn-lt"/>
              </a:rPr>
              <a:t>、PubMed </a:t>
            </a:r>
            <a:r>
              <a:rPr lang="zh-CN" altLang="en-US" sz="2000" b="1" dirty="0">
                <a:solidFill>
                  <a:srgbClr val="FF0000"/>
                </a:solidFill>
                <a:cs typeface="+mn-ea"/>
                <a:sym typeface="+mn-lt"/>
              </a:rPr>
              <a:t>Central（PMC</a:t>
            </a:r>
            <a:r>
              <a:rPr lang="zh-CN" altLang="en-US" sz="2000" b="1" dirty="0" smtClean="0">
                <a:solidFill>
                  <a:srgbClr val="FF0000"/>
                </a:solidFill>
                <a:cs typeface="+mn-ea"/>
                <a:sym typeface="+mn-lt"/>
              </a:rPr>
              <a:t>）</a:t>
            </a:r>
            <a:r>
              <a:rPr lang="zh-CN" altLang="en-US" sz="2000" dirty="0" smtClean="0">
                <a:cs typeface="+mn-ea"/>
                <a:sym typeface="+mn-lt"/>
              </a:rPr>
              <a:t>，提高国际</a:t>
            </a:r>
            <a:r>
              <a:rPr lang="zh-CN" altLang="en-US" sz="2000" dirty="0">
                <a:cs typeface="+mn-ea"/>
                <a:sym typeface="+mn-lt"/>
              </a:rPr>
              <a:t>显示</a:t>
            </a:r>
            <a:r>
              <a:rPr lang="zh-CN" altLang="en-US" sz="2000" dirty="0" smtClean="0">
                <a:cs typeface="+mn-ea"/>
                <a:sym typeface="+mn-lt"/>
              </a:rPr>
              <a:t>度。</a:t>
            </a:r>
            <a:endParaRPr lang="zh-CN" altLang="en-US" sz="2000" dirty="0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8442" y="755673"/>
            <a:ext cx="10852237" cy="5041355"/>
          </a:xfrm>
        </p:spPr>
        <p:txBody>
          <a:bodyPr/>
          <a:lstStyle/>
          <a:p>
            <a:pPr marL="0" indent="0">
              <a:lnSpc>
                <a:spcPct val="200000"/>
              </a:lnSpc>
              <a:spcAft>
                <a:spcPts val="0"/>
              </a:spcAft>
              <a:buNone/>
            </a:pPr>
            <a:r>
              <a:rPr lang="en-US" altLang="zh-CN" sz="2400" b="1" dirty="0" smtClean="0">
                <a:cs typeface="+mn-ea"/>
                <a:sym typeface="+mn-lt"/>
              </a:rPr>
              <a:t>3.4 </a:t>
            </a:r>
            <a:r>
              <a:rPr lang="zh-CN" altLang="en-US" sz="2400" b="1" dirty="0" smtClean="0">
                <a:cs typeface="+mn-ea"/>
                <a:sym typeface="+mn-lt"/>
              </a:rPr>
              <a:t>利用“OSID </a:t>
            </a:r>
            <a:r>
              <a:rPr lang="zh-CN" altLang="en-US" sz="2400" b="1" dirty="0">
                <a:cs typeface="+mn-ea"/>
                <a:sym typeface="+mn-lt"/>
              </a:rPr>
              <a:t>开放科学计划”，助力期刊融合创新发展</a:t>
            </a:r>
            <a:endParaRPr lang="zh-CN" altLang="en-US" sz="2400" b="1" dirty="0">
              <a:cs typeface="+mn-ea"/>
              <a:sym typeface="+mn-lt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zh-CN" altLang="en-US" sz="2000" dirty="0">
                <a:cs typeface="+mn-ea"/>
                <a:sym typeface="+mn-lt"/>
              </a:rPr>
              <a:t>国家新闻出版署出版融合发展（武汉）重点实验室于 2018 年年初发起的“</a:t>
            </a:r>
            <a:r>
              <a:rPr lang="zh-CN" altLang="en-US" sz="2000" b="1" dirty="0">
                <a:solidFill>
                  <a:srgbClr val="FF0000"/>
                </a:solidFill>
                <a:cs typeface="+mn-ea"/>
                <a:sym typeface="+mn-lt"/>
              </a:rPr>
              <a:t>OSID 开放科学计划”</a:t>
            </a:r>
            <a:r>
              <a:rPr lang="zh-CN" altLang="en-US" sz="2000" dirty="0">
                <a:cs typeface="+mn-ea"/>
                <a:sym typeface="+mn-lt"/>
              </a:rPr>
              <a:t>，是面向学术期刊行业的一项开放科学公益计划，旨在推动科研诚信建设和提升期刊创新能力。</a:t>
            </a:r>
            <a:endParaRPr lang="zh-CN" altLang="en-US" sz="2000" dirty="0">
              <a:cs typeface="+mn-ea"/>
              <a:sym typeface="+mn-lt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zh-CN" altLang="en-US" sz="2000" dirty="0">
                <a:cs typeface="+mn-ea"/>
                <a:sym typeface="+mn-lt"/>
              </a:rPr>
              <a:t>借助</a:t>
            </a:r>
            <a:r>
              <a:rPr lang="zh-CN" altLang="en-US" sz="2000" b="1" dirty="0">
                <a:solidFill>
                  <a:srgbClr val="FF0000"/>
                </a:solidFill>
                <a:cs typeface="+mn-ea"/>
                <a:sym typeface="+mn-lt"/>
              </a:rPr>
              <a:t>SAYS系统工具</a:t>
            </a:r>
            <a:r>
              <a:rPr lang="zh-CN" altLang="en-US" sz="2000" dirty="0">
                <a:cs typeface="+mn-ea"/>
                <a:sym typeface="+mn-lt"/>
              </a:rPr>
              <a:t>，以全媒体思维打造“现代纸刊”。中文科技期刊可以把握这个历史机遇，积极加入“OSID 开放科学计划”，借助国家平台来完成数字化转型，提升期刊的学术影响力。</a:t>
            </a:r>
            <a:endParaRPr lang="zh-CN" altLang="en-US" sz="2000" dirty="0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6878" y="714110"/>
            <a:ext cx="11081131" cy="5041355"/>
          </a:xfrm>
        </p:spPr>
        <p:txBody>
          <a:bodyPr/>
          <a:lstStyle/>
          <a:p>
            <a:pPr marL="0" indent="0">
              <a:lnSpc>
                <a:spcPct val="200000"/>
              </a:lnSpc>
              <a:spcAft>
                <a:spcPts val="0"/>
              </a:spcAft>
              <a:buNone/>
            </a:pPr>
            <a:r>
              <a:rPr lang="en-US" altLang="zh-CN" sz="2400" b="1" dirty="0" smtClean="0">
                <a:cs typeface="+mn-ea"/>
                <a:sym typeface="+mn-lt"/>
              </a:rPr>
              <a:t>3.5 </a:t>
            </a:r>
            <a:r>
              <a:rPr lang="zh-CN" altLang="en-US" sz="2400" b="1" dirty="0" smtClean="0">
                <a:cs typeface="+mn-ea"/>
                <a:sym typeface="+mn-lt"/>
              </a:rPr>
              <a:t>充分</a:t>
            </a:r>
            <a:r>
              <a:rPr lang="zh-CN" altLang="en-US" sz="2400" b="1" dirty="0">
                <a:cs typeface="+mn-ea"/>
                <a:sym typeface="+mn-lt"/>
              </a:rPr>
              <a:t>发挥期刊学会力量，争取国家政策扶持</a:t>
            </a:r>
            <a:endParaRPr lang="zh-CN" altLang="en-US" sz="2400" b="1" dirty="0">
              <a:cs typeface="+mn-ea"/>
              <a:sym typeface="+mn-lt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zh-CN" altLang="en-US" sz="2000" dirty="0" smtClean="0">
                <a:cs typeface="+mn-ea"/>
                <a:sym typeface="+mn-lt"/>
              </a:rPr>
              <a:t>中文</a:t>
            </a:r>
            <a:r>
              <a:rPr lang="zh-CN" altLang="en-US" sz="2000" dirty="0">
                <a:cs typeface="+mn-ea"/>
                <a:sym typeface="+mn-lt"/>
              </a:rPr>
              <a:t>科技期刊可以借助所在的期刊</a:t>
            </a:r>
            <a:r>
              <a:rPr lang="zh-CN" altLang="en-US" sz="2000" dirty="0" smtClean="0">
                <a:cs typeface="+mn-ea"/>
                <a:sym typeface="+mn-lt"/>
              </a:rPr>
              <a:t>学会如</a:t>
            </a:r>
            <a:r>
              <a:rPr lang="zh-CN" altLang="en-US" sz="2000" dirty="0">
                <a:cs typeface="+mn-ea"/>
                <a:sym typeface="+mn-lt"/>
              </a:rPr>
              <a:t>中国科学技术期刊编辑学会、中国高校科技期刊研究会等</a:t>
            </a:r>
            <a:r>
              <a:rPr lang="zh-CN" altLang="en-US" sz="2000" dirty="0" smtClean="0">
                <a:cs typeface="+mn-ea"/>
                <a:sym typeface="+mn-lt"/>
              </a:rPr>
              <a:t>，通过与平台中其他期刊的</a:t>
            </a:r>
            <a:r>
              <a:rPr lang="zh-CN" altLang="en-US" sz="2000" b="1" dirty="0" smtClean="0">
                <a:solidFill>
                  <a:srgbClr val="FF0000"/>
                </a:solidFill>
                <a:cs typeface="+mn-ea"/>
                <a:sym typeface="+mn-lt"/>
              </a:rPr>
              <a:t>合作交流活动</a:t>
            </a:r>
            <a:endParaRPr lang="en-US" altLang="zh-CN" sz="2000" b="1" dirty="0" smtClean="0">
              <a:solidFill>
                <a:srgbClr val="FF0000"/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zh-CN" altLang="en-US" sz="2000" dirty="0" smtClean="0">
                <a:cs typeface="+mn-ea"/>
                <a:sym typeface="+mn-lt"/>
              </a:rPr>
              <a:t>建议</a:t>
            </a:r>
            <a:r>
              <a:rPr lang="zh-CN" altLang="en-US" sz="2000" dirty="0">
                <a:cs typeface="+mn-ea"/>
                <a:sym typeface="+mn-lt"/>
              </a:rPr>
              <a:t>学会</a:t>
            </a:r>
            <a:r>
              <a:rPr lang="zh-CN" altLang="en-US" sz="2000" dirty="0" smtClean="0">
                <a:cs typeface="+mn-ea"/>
                <a:sym typeface="+mn-lt"/>
              </a:rPr>
              <a:t>利用集体组织的</a:t>
            </a:r>
            <a:r>
              <a:rPr lang="zh-CN" altLang="en-US" sz="2000" dirty="0">
                <a:cs typeface="+mn-ea"/>
                <a:sym typeface="+mn-lt"/>
              </a:rPr>
              <a:t>影响力，</a:t>
            </a:r>
            <a:r>
              <a:rPr lang="zh-CN" altLang="en-US" sz="2000" dirty="0" smtClean="0">
                <a:cs typeface="+mn-ea"/>
                <a:sym typeface="+mn-lt"/>
              </a:rPr>
              <a:t>对期刊</a:t>
            </a:r>
            <a:r>
              <a:rPr lang="zh-CN" altLang="en-US" sz="2000" dirty="0">
                <a:cs typeface="+mn-ea"/>
                <a:sym typeface="+mn-lt"/>
              </a:rPr>
              <a:t>进行</a:t>
            </a:r>
            <a:r>
              <a:rPr lang="zh-CN" altLang="en-US" sz="2000" b="1" dirty="0">
                <a:cs typeface="+mn-ea"/>
                <a:sym typeface="+mn-lt"/>
              </a:rPr>
              <a:t>分类管理，重点</a:t>
            </a:r>
            <a:r>
              <a:rPr lang="zh-CN" altLang="en-US" sz="2000" b="1" dirty="0" smtClean="0">
                <a:cs typeface="+mn-ea"/>
                <a:sym typeface="+mn-lt"/>
              </a:rPr>
              <a:t>扶持</a:t>
            </a:r>
            <a:endParaRPr lang="zh-CN" altLang="en-US" sz="2000" dirty="0">
              <a:cs typeface="+mn-ea"/>
              <a:sym typeface="+mn-lt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zh-CN" altLang="en-US" sz="2000" dirty="0" smtClean="0">
                <a:cs typeface="+mn-ea"/>
                <a:sym typeface="+mn-lt"/>
              </a:rPr>
              <a:t>高校科技期刊</a:t>
            </a:r>
            <a:r>
              <a:rPr lang="zh-CN" altLang="en-US" sz="2000" dirty="0">
                <a:cs typeface="+mn-ea"/>
                <a:sym typeface="+mn-lt"/>
              </a:rPr>
              <a:t>可以借助“双一流”建设浪潮实现影响力的</a:t>
            </a:r>
            <a:r>
              <a:rPr lang="zh-CN" altLang="en-US" sz="2000" dirty="0" smtClean="0">
                <a:cs typeface="+mn-ea"/>
                <a:sym typeface="+mn-lt"/>
              </a:rPr>
              <a:t>提升 </a:t>
            </a:r>
            <a:endParaRPr lang="zh-CN" altLang="en-US" sz="2000" dirty="0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64812" y="1853963"/>
            <a:ext cx="9040818" cy="198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spcAft>
                <a:spcPts val="1000"/>
              </a:spcAft>
              <a:defRPr/>
            </a:pPr>
            <a:r>
              <a:rPr lang="zh-CN" altLang="en-US" sz="4400" spc="150" noProof="1">
                <a:solidFill>
                  <a:srgbClr val="FF0000"/>
                </a:solidFill>
                <a:effectLst>
                  <a:outerShdw blurRad="50800" dist="50800" dir="5400000" sx="102000" sy="102000" algn="ctr" rotWithShape="0">
                    <a:srgbClr val="000000">
                      <a:alpha val="55000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不忘初心，牢记使命！</a:t>
            </a:r>
            <a:endParaRPr lang="en-US" altLang="zh-CN" sz="4400" spc="150" noProof="1">
              <a:solidFill>
                <a:srgbClr val="FF0000"/>
              </a:solidFill>
              <a:effectLst>
                <a:outerShdw blurRad="50800" dist="50800" dir="5400000" sx="102000" sy="102000" algn="ctr" rotWithShape="0">
                  <a:srgbClr val="000000">
                    <a:alpha val="55000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 lvl="0" algn="ctr">
              <a:lnSpc>
                <a:spcPct val="130000"/>
              </a:lnSpc>
              <a:spcAft>
                <a:spcPts val="1000"/>
              </a:spcAft>
              <a:defRPr/>
            </a:pPr>
            <a:r>
              <a:rPr lang="zh-CN" altLang="en-US" sz="4400" spc="150" noProof="1">
                <a:solidFill>
                  <a:srgbClr val="FF0000"/>
                </a:solidFill>
                <a:effectLst>
                  <a:outerShdw blurRad="50800" dist="50800" dir="5400000" sx="102000" sy="102000" algn="ctr" rotWithShape="0">
                    <a:srgbClr val="000000">
                      <a:alpha val="55000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办好一本中文刊，重拾文化自信！</a:t>
            </a:r>
            <a:endParaRPr lang="zh-CN" altLang="en-US" sz="4400" dirty="0">
              <a:effectLst>
                <a:outerShdw blurRad="50800" dist="50800" dir="5400000" sx="102000" sy="102000" algn="ctr" rotWithShape="0">
                  <a:srgbClr val="000000">
                    <a:alpha val="55000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1 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研究背景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400" b="1" dirty="0" smtClean="0">
                <a:cs typeface="+mn-ea"/>
                <a:sym typeface="+mn-lt"/>
              </a:rPr>
              <a:t>广大</a:t>
            </a:r>
            <a:r>
              <a:rPr lang="zh-CN" altLang="en-US" sz="2400" b="1" dirty="0">
                <a:cs typeface="+mn-ea"/>
                <a:sym typeface="+mn-lt"/>
              </a:rPr>
              <a:t>科技工作者要把论文写在祖国的大地上，把科技成果应用在实现现代化的伟大事业</a:t>
            </a:r>
            <a:r>
              <a:rPr lang="zh-CN" altLang="en-US" sz="2400" b="1" dirty="0" smtClean="0">
                <a:cs typeface="+mn-ea"/>
                <a:sym typeface="+mn-lt"/>
              </a:rPr>
              <a:t>中</a:t>
            </a:r>
            <a:r>
              <a:rPr lang="zh-CN" altLang="en-US" sz="2400" dirty="0" smtClean="0">
                <a:cs typeface="+mn-ea"/>
                <a:sym typeface="+mn-lt"/>
              </a:rPr>
              <a:t>。</a:t>
            </a:r>
            <a:endParaRPr lang="zh-CN" altLang="en-US" sz="2400" dirty="0">
              <a:cs typeface="+mn-ea"/>
              <a:sym typeface="+mn-lt"/>
            </a:endParaRPr>
          </a:p>
          <a:p>
            <a:pPr marL="0" indent="0" algn="r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CN" sz="2000" dirty="0">
                <a:cs typeface="+mn-ea"/>
                <a:sym typeface="+mn-lt"/>
              </a:rPr>
              <a:t>——</a:t>
            </a:r>
            <a:r>
              <a:rPr lang="en-US" altLang="zh-CN" sz="2000" dirty="0" err="1">
                <a:cs typeface="+mn-ea"/>
                <a:sym typeface="+mn-lt"/>
              </a:rPr>
              <a:t>习近平</a:t>
            </a:r>
            <a:r>
              <a:rPr sz="2000" dirty="0">
                <a:cs typeface="+mn-ea"/>
                <a:sym typeface="+mn-lt"/>
              </a:rPr>
              <a:t>，</a:t>
            </a:r>
            <a:r>
              <a:rPr lang="en-US" altLang="zh-CN" sz="2000" dirty="0">
                <a:cs typeface="+mn-ea"/>
                <a:sym typeface="+mn-lt"/>
              </a:rPr>
              <a:t>2016</a:t>
            </a:r>
            <a:r>
              <a:rPr sz="2000" dirty="0">
                <a:cs typeface="+mn-ea"/>
                <a:sym typeface="+mn-lt"/>
              </a:rPr>
              <a:t>年</a:t>
            </a:r>
            <a:r>
              <a:rPr lang="en-US" altLang="zh-CN" sz="2000" dirty="0">
                <a:cs typeface="+mn-ea"/>
                <a:sym typeface="+mn-lt"/>
              </a:rPr>
              <a:t>5</a:t>
            </a:r>
            <a:r>
              <a:rPr sz="2000" dirty="0">
                <a:cs typeface="+mn-ea"/>
                <a:sym typeface="+mn-lt"/>
              </a:rPr>
              <a:t>月</a:t>
            </a:r>
            <a:r>
              <a:rPr lang="en-US" altLang="zh-CN" sz="2000" dirty="0">
                <a:cs typeface="+mn-ea"/>
                <a:sym typeface="+mn-lt"/>
              </a:rPr>
              <a:t>30</a:t>
            </a:r>
            <a:r>
              <a:rPr sz="2000" dirty="0">
                <a:cs typeface="+mn-ea"/>
                <a:sym typeface="+mn-lt"/>
              </a:rPr>
              <a:t>日于“科技三会</a:t>
            </a:r>
            <a:r>
              <a:rPr sz="2000" dirty="0" smtClean="0">
                <a:cs typeface="+mn-ea"/>
                <a:sym typeface="+mn-lt"/>
              </a:rPr>
              <a:t>”</a:t>
            </a:r>
            <a:endParaRPr lang="en-US" sz="2000" dirty="0" smtClean="0">
              <a:cs typeface="+mn-ea"/>
              <a:sym typeface="+mn-lt"/>
            </a:endParaRPr>
          </a:p>
          <a:p>
            <a:pPr marL="0" indent="0" algn="r">
              <a:lnSpc>
                <a:spcPct val="150000"/>
              </a:lnSpc>
              <a:spcAft>
                <a:spcPts val="0"/>
              </a:spcAft>
              <a:buNone/>
            </a:pPr>
            <a:endParaRPr sz="2000" dirty="0">
              <a:cs typeface="+mn-ea"/>
              <a:sym typeface="+mn-lt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2400" b="1" dirty="0" smtClean="0">
                <a:cs typeface="+mn-ea"/>
                <a:sym typeface="+mn-lt"/>
              </a:rPr>
              <a:t>要以建设世界一流科技期刊为目标</a:t>
            </a:r>
            <a:r>
              <a:rPr sz="2400" b="1" dirty="0">
                <a:cs typeface="+mn-ea"/>
                <a:sym typeface="+mn-lt"/>
              </a:rPr>
              <a:t>，科学编制重点建设期刊目录，</a:t>
            </a:r>
            <a:r>
              <a:rPr sz="2400" b="1" dirty="0" smtClean="0">
                <a:cs typeface="+mn-ea"/>
                <a:sym typeface="+mn-lt"/>
              </a:rPr>
              <a:t>做精做强一批基础和传统优势领域期刊</a:t>
            </a:r>
            <a:r>
              <a:rPr lang="zh-CN" altLang="en-US" sz="2400" b="1" dirty="0" smtClean="0">
                <a:cs typeface="+mn-ea"/>
                <a:sym typeface="+mn-lt"/>
              </a:rPr>
              <a:t>。</a:t>
            </a:r>
            <a:endParaRPr sz="2400" b="1" dirty="0">
              <a:cs typeface="+mn-ea"/>
              <a:sym typeface="+mn-lt"/>
            </a:endParaRPr>
          </a:p>
          <a:p>
            <a:pPr marL="0" indent="0" algn="r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2000" dirty="0">
                <a:cs typeface="+mn-ea"/>
                <a:sym typeface="+mn-lt"/>
              </a:rPr>
              <a:t>——</a:t>
            </a:r>
            <a:r>
              <a:rPr sz="2000" dirty="0">
                <a:cs typeface="+mn-ea"/>
                <a:sym typeface="+mn-lt"/>
              </a:rPr>
              <a:t>《关于深化改革培育世界一流科技期刊的意见》</a:t>
            </a:r>
            <a:r>
              <a:rPr lang="en-US" altLang="zh-CN" sz="2000" dirty="0">
                <a:cs typeface="+mn-ea"/>
                <a:sym typeface="+mn-lt"/>
              </a:rPr>
              <a:t>,2018年11月14日</a:t>
            </a:r>
            <a:endParaRPr lang="en-US" altLang="zh-CN" sz="2000" dirty="0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6450" y="830488"/>
            <a:ext cx="10852237" cy="5661752"/>
          </a:xfrm>
        </p:spPr>
        <p:txBody>
          <a:bodyPr/>
          <a:lstStyle/>
          <a:p>
            <a:pPr marL="0" indent="0">
              <a:lnSpc>
                <a:spcPct val="200000"/>
              </a:lnSpc>
              <a:spcAft>
                <a:spcPts val="0"/>
              </a:spcAft>
              <a:buNone/>
            </a:pPr>
            <a:r>
              <a:rPr lang="zh-CN" altLang="en-US" sz="2800" b="1" dirty="0" smtClean="0">
                <a:cs typeface="+mn-ea"/>
                <a:sym typeface="+mn-lt"/>
              </a:rPr>
              <a:t>一些现象：</a:t>
            </a:r>
            <a:endParaRPr lang="en-US" altLang="zh-CN" sz="2800" b="1" dirty="0" smtClean="0">
              <a:cs typeface="+mn-ea"/>
              <a:sym typeface="+mn-lt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sz="2400" dirty="0" smtClean="0">
                <a:cs typeface="+mn-ea"/>
                <a:sym typeface="+mn-lt"/>
              </a:rPr>
              <a:t>宁选影响力较低的</a:t>
            </a:r>
            <a:r>
              <a:rPr lang="en-US" altLang="zh-CN" sz="2400" dirty="0" smtClean="0">
                <a:cs typeface="+mn-ea"/>
                <a:sym typeface="+mn-lt"/>
              </a:rPr>
              <a:t>SCI</a:t>
            </a:r>
            <a:r>
              <a:rPr sz="2400" dirty="0" smtClean="0">
                <a:cs typeface="+mn-ea"/>
                <a:sym typeface="+mn-lt"/>
              </a:rPr>
              <a:t>期刊，不选国内优秀中文期刊</a:t>
            </a:r>
            <a:endParaRPr sz="2400" dirty="0" smtClean="0">
              <a:cs typeface="+mn-ea"/>
              <a:sym typeface="+mn-lt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zh-CN" altLang="en-US" sz="2400" dirty="0" smtClean="0">
                <a:cs typeface="+mn-ea"/>
                <a:sym typeface="+mn-lt"/>
              </a:rPr>
              <a:t>在</a:t>
            </a:r>
            <a:r>
              <a:rPr sz="2400" dirty="0" smtClean="0">
                <a:cs typeface="+mn-ea"/>
                <a:sym typeface="+mn-lt"/>
              </a:rPr>
              <a:t>学术交流中只展示已发</a:t>
            </a:r>
            <a:r>
              <a:rPr lang="en-US" altLang="zh-CN" sz="2400" dirty="0" smtClean="0">
                <a:cs typeface="+mn-ea"/>
                <a:sym typeface="+mn-lt"/>
              </a:rPr>
              <a:t>SCI</a:t>
            </a:r>
            <a:r>
              <a:rPr sz="2400" dirty="0" smtClean="0">
                <a:cs typeface="+mn-ea"/>
                <a:sym typeface="+mn-lt"/>
              </a:rPr>
              <a:t>论文数量，不展示中文论文数量</a:t>
            </a:r>
            <a:endParaRPr sz="2400" dirty="0" smtClean="0">
              <a:cs typeface="+mn-ea"/>
              <a:sym typeface="+mn-lt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sz="2400" dirty="0" smtClean="0">
                <a:cs typeface="+mn-ea"/>
                <a:sym typeface="+mn-lt"/>
              </a:rPr>
              <a:t>累积影响因子</a:t>
            </a:r>
            <a:endParaRPr lang="en-US" altLang="zh-CN" sz="2400" dirty="0" smtClean="0">
              <a:cs typeface="+mn-ea"/>
              <a:sym typeface="+mn-lt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altLang="zh-CN" sz="2400" dirty="0" smtClean="0">
                <a:cs typeface="+mn-ea"/>
                <a:sym typeface="+mn-lt"/>
              </a:rPr>
              <a:t>……</a:t>
            </a:r>
            <a:endParaRPr lang="en-US" altLang="zh-CN" sz="2400" dirty="0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3760" y="2788285"/>
            <a:ext cx="8390890" cy="746760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4800" b="1" dirty="0">
                <a:cs typeface="+mn-ea"/>
                <a:sym typeface="+mn-lt"/>
              </a:rPr>
              <a:t>如何打造中文品牌科技期刊？</a:t>
            </a:r>
            <a:endParaRPr lang="zh-CN" altLang="en-US" sz="4800" b="1" dirty="0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1323196" cy="648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2 《</a:t>
            </a:r>
            <a:r>
              <a:rPr lang="zh-CN" altLang="en-US" dirty="0"/>
              <a:t>学报</a:t>
            </a:r>
            <a:r>
              <a:rPr lang="en-US" altLang="zh-CN" dirty="0"/>
              <a:t>》</a:t>
            </a:r>
            <a:r>
              <a:rPr lang="zh-CN" altLang="en-US" dirty="0"/>
              <a:t>与其他综合性医药卫生类期刊的国内外学术影响力</a:t>
            </a:r>
            <a:r>
              <a:rPr lang="zh-CN" altLang="en-US" dirty="0" smtClean="0"/>
              <a:t>现状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1478880"/>
            <a:ext cx="10852237" cy="5041355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cs typeface="+mn-ea"/>
                <a:sym typeface="+mn-lt"/>
              </a:rPr>
              <a:t>数据来源</a:t>
            </a:r>
            <a:endParaRPr lang="zh-CN" altLang="en-US" sz="2400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400" dirty="0" smtClean="0">
                <a:cs typeface="+mn-ea"/>
                <a:sym typeface="+mn-lt"/>
              </a:rPr>
              <a:t>《中文核心期刊要目总览（</a:t>
            </a:r>
            <a:r>
              <a:rPr lang="en-US" altLang="zh-CN" sz="2400" dirty="0" smtClean="0">
                <a:cs typeface="+mn-ea"/>
                <a:sym typeface="+mn-lt"/>
              </a:rPr>
              <a:t>2017</a:t>
            </a:r>
            <a:r>
              <a:rPr lang="zh-CN" altLang="en-US" sz="2400" dirty="0" smtClean="0">
                <a:cs typeface="+mn-ea"/>
                <a:sym typeface="+mn-lt"/>
              </a:rPr>
              <a:t>年版）》</a:t>
            </a:r>
            <a:endParaRPr lang="en-US" altLang="zh-CN" sz="2400" dirty="0" smtClean="0"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400" dirty="0" smtClean="0">
                <a:cs typeface="+mn-ea"/>
                <a:sym typeface="+mn-lt"/>
              </a:rPr>
              <a:t>《中国科技期刊引证报告（扩刊版）》</a:t>
            </a:r>
            <a:endParaRPr lang="en-US" altLang="zh-CN" sz="2400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400" dirty="0" smtClean="0">
                <a:cs typeface="+mn-ea"/>
                <a:sym typeface="+mn-lt"/>
              </a:rPr>
              <a:t> W</a:t>
            </a:r>
            <a:r>
              <a:rPr lang="en-US" altLang="zh-CN" sz="2400" dirty="0" err="1" smtClean="0">
                <a:cs typeface="+mn-ea"/>
                <a:sym typeface="+mn-lt"/>
              </a:rPr>
              <a:t>eb</a:t>
            </a:r>
            <a:r>
              <a:rPr lang="en-US" altLang="zh-CN" sz="2400" dirty="0" smtClean="0">
                <a:cs typeface="+mn-ea"/>
                <a:sym typeface="+mn-lt"/>
              </a:rPr>
              <a:t> </a:t>
            </a:r>
            <a:r>
              <a:rPr lang="zh-CN" altLang="en-US" sz="2400" dirty="0" smtClean="0">
                <a:cs typeface="+mn-ea"/>
                <a:sym typeface="+mn-lt"/>
              </a:rPr>
              <a:t>o</a:t>
            </a:r>
            <a:r>
              <a:rPr lang="en-US" altLang="zh-CN" sz="2400" dirty="0" smtClean="0">
                <a:cs typeface="+mn-ea"/>
                <a:sym typeface="+mn-lt"/>
              </a:rPr>
              <a:t>f </a:t>
            </a:r>
            <a:r>
              <a:rPr lang="zh-CN" altLang="en-US" sz="2400" dirty="0" smtClean="0">
                <a:cs typeface="+mn-ea"/>
                <a:sym typeface="+mn-lt"/>
              </a:rPr>
              <a:t>S</a:t>
            </a:r>
            <a:r>
              <a:rPr lang="en-US" altLang="zh-CN" sz="2400" dirty="0" err="1" smtClean="0">
                <a:cs typeface="+mn-ea"/>
                <a:sym typeface="+mn-lt"/>
              </a:rPr>
              <a:t>cience</a:t>
            </a:r>
            <a:r>
              <a:rPr lang="zh-CN" altLang="en-US" sz="2400" dirty="0" smtClean="0">
                <a:cs typeface="+mn-ea"/>
                <a:sym typeface="+mn-lt"/>
              </a:rPr>
              <a:t>核心合集数据库</a:t>
            </a:r>
            <a:endParaRPr lang="en-US" altLang="zh-CN" sz="2400" dirty="0" smtClean="0"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2400" dirty="0" smtClean="0"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2400" b="1" dirty="0" smtClean="0">
                <a:cs typeface="+mn-ea"/>
                <a:sym typeface="+mn-lt"/>
              </a:rPr>
              <a:t>研究对象</a:t>
            </a:r>
            <a:endParaRPr lang="zh-CN" altLang="en-US" sz="2400" b="1" dirty="0"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2400" dirty="0" smtClean="0">
                <a:cs typeface="+mn-ea"/>
                <a:sym typeface="+mn-lt"/>
              </a:rPr>
              <a:t>《南方医科大学学报》</a:t>
            </a:r>
            <a:r>
              <a:rPr lang="en-US" altLang="zh-CN" sz="2400" dirty="0">
                <a:cs typeface="+mn-ea"/>
                <a:sym typeface="+mn-lt"/>
              </a:rPr>
              <a:t>vs </a:t>
            </a:r>
            <a:r>
              <a:rPr sz="2400" dirty="0">
                <a:cs typeface="+mn-ea"/>
                <a:sym typeface="+mn-lt"/>
              </a:rPr>
              <a:t>其他</a:t>
            </a:r>
            <a:r>
              <a:rPr lang="zh-CN" altLang="en-US" sz="2400" b="1" dirty="0" smtClean="0">
                <a:cs typeface="+mn-ea"/>
                <a:sym typeface="+mn-lt"/>
              </a:rPr>
              <a:t>3</a:t>
            </a:r>
            <a:r>
              <a:rPr lang="en-US" altLang="zh-CN" sz="2400" b="1" dirty="0" smtClean="0">
                <a:cs typeface="+mn-ea"/>
                <a:sym typeface="+mn-lt"/>
              </a:rPr>
              <a:t>0</a:t>
            </a:r>
            <a:r>
              <a:rPr lang="zh-CN" altLang="en-US" sz="2400" b="1" dirty="0" smtClean="0">
                <a:cs typeface="+mn-ea"/>
                <a:sym typeface="+mn-lt"/>
              </a:rPr>
              <a:t>种</a:t>
            </a:r>
            <a:r>
              <a:rPr lang="zh-CN" altLang="en-US" sz="2400" dirty="0" smtClean="0">
                <a:cs typeface="+mn-ea"/>
                <a:sym typeface="+mn-lt"/>
              </a:rPr>
              <a:t>综合性医药卫生类期刊</a:t>
            </a:r>
            <a:endParaRPr lang="zh-CN" altLang="en-US" sz="2400" dirty="0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785356" y="165100"/>
            <a:ext cx="8621287" cy="45845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>
              <a:lnSpc>
                <a:spcPct val="150000"/>
              </a:lnSpc>
            </a:pPr>
            <a:r>
              <a:rPr lang="zh-CN" b="1" dirty="0">
                <a:cs typeface="+mn-ea"/>
                <a:sym typeface="+mn-lt"/>
              </a:rPr>
              <a:t>我国</a:t>
            </a:r>
            <a:r>
              <a:rPr lang="en-US" b="1" dirty="0">
                <a:cs typeface="+mn-ea"/>
                <a:sym typeface="+mn-lt"/>
              </a:rPr>
              <a:t>31</a:t>
            </a:r>
            <a:r>
              <a:rPr lang="zh-CN" b="1" dirty="0">
                <a:cs typeface="+mn-ea"/>
                <a:sym typeface="+mn-lt"/>
              </a:rPr>
              <a:t>种综合性医药卫生类核心期刊</a:t>
            </a:r>
            <a:r>
              <a:rPr lang="en-US" b="1" dirty="0">
                <a:cs typeface="+mn-ea"/>
                <a:sym typeface="+mn-lt"/>
              </a:rPr>
              <a:t>2006-2018</a:t>
            </a:r>
            <a:r>
              <a:rPr lang="zh-CN" b="1" dirty="0">
                <a:cs typeface="+mn-ea"/>
                <a:sym typeface="+mn-lt"/>
              </a:rPr>
              <a:t>年在</a:t>
            </a:r>
            <a:r>
              <a:rPr lang="en-US" b="1" dirty="0" err="1">
                <a:cs typeface="+mn-ea"/>
                <a:sym typeface="+mn-lt"/>
              </a:rPr>
              <a:t>WoS</a:t>
            </a:r>
            <a:r>
              <a:rPr lang="zh-CN" b="1" dirty="0">
                <a:cs typeface="+mn-ea"/>
                <a:sym typeface="+mn-lt"/>
              </a:rPr>
              <a:t>中的被引情况</a:t>
            </a:r>
            <a:endParaRPr lang="zh-CN" altLang="en-US" b="1" dirty="0">
              <a:cs typeface="+mn-ea"/>
              <a:sym typeface="+mn-lt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854277" y="714441"/>
          <a:ext cx="10711909" cy="57235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2863"/>
                <a:gridCol w="2155977"/>
                <a:gridCol w="874357"/>
                <a:gridCol w="806350"/>
                <a:gridCol w="767492"/>
                <a:gridCol w="561207"/>
                <a:gridCol w="2372746"/>
                <a:gridCol w="903421"/>
                <a:gridCol w="835214"/>
                <a:gridCol w="762282"/>
              </a:tblGrid>
              <a:tr h="53002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err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序号</a:t>
                      </a:r>
                      <a:endParaRPr lang="en-US" altLang="en-US" sz="1200" b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期刊</a:t>
                      </a:r>
                      <a:endParaRPr lang="en-US" altLang="en-US" sz="12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err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WoS被引文献量</a:t>
                      </a:r>
                      <a:endParaRPr lang="en-US" altLang="en-US" sz="1200" b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WoS总被引频次</a:t>
                      </a:r>
                      <a:endParaRPr lang="en-US" altLang="en-US" sz="12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最高被引频次</a:t>
                      </a:r>
                      <a:endParaRPr lang="en-US" altLang="en-US" sz="12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序号</a:t>
                      </a:r>
                      <a:endParaRPr lang="en-US" altLang="en-US" sz="12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期刊</a:t>
                      </a:r>
                      <a:endParaRPr lang="en-US" altLang="en-US" sz="12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WoS被引文献量</a:t>
                      </a:r>
                      <a:endParaRPr lang="en-US" altLang="en-US" sz="12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WoS总被引频次</a:t>
                      </a:r>
                      <a:endParaRPr lang="en-US" altLang="en-US" sz="12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最高被引频次</a:t>
                      </a:r>
                      <a:endParaRPr lang="en-US" altLang="en-US" sz="12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751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 err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安徽医科大学学报</a:t>
                      </a:r>
                      <a:endParaRPr lang="en-US" altLang="en-US" sz="12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317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416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7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17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四川大学学报医学版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1464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3245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24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74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 err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北京大学学报医学版</a:t>
                      </a:r>
                      <a:endParaRPr lang="en-US" altLang="en-US" sz="12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1256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3309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41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18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天津医药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260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331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7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74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第二军医大学学报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505</a:t>
                      </a:r>
                      <a:endParaRPr lang="en-US" altLang="en-US" sz="12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822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22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19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西安交通大学学报医学版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353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517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13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74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第三军医大学学报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586</a:t>
                      </a:r>
                      <a:endParaRPr lang="en-US" altLang="en-US" sz="12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802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14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20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医学研究生学报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175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219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9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74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复旦学报医学版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400</a:t>
                      </a:r>
                      <a:endParaRPr lang="en-US" altLang="en-US" sz="12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642</a:t>
                      </a:r>
                      <a:endParaRPr lang="en-US" altLang="en-US" sz="12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14</a:t>
                      </a:r>
                      <a:endParaRPr lang="en-US" altLang="en-US" sz="12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21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医药导报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505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713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10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4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6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 err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华中科技大学学报医学版</a:t>
                      </a:r>
                      <a:endParaRPr lang="en-US" altLang="en-US" sz="12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208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251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lang="en-US" altLang="en-US" sz="12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22</a:t>
                      </a:r>
                      <a:endParaRPr lang="en-US" altLang="en-US" sz="12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浙江大学学报医学版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733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1604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17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74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7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吉林大学学报医学版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145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194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6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23</a:t>
                      </a:r>
                      <a:endParaRPr lang="en-US" altLang="en-US" sz="12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 err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郑州大学学报医学版</a:t>
                      </a:r>
                      <a:endParaRPr lang="en-US" altLang="en-US" sz="12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226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299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7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751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8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解放军医学杂志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391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533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8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24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 err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中国比较医学杂志</a:t>
                      </a:r>
                      <a:endParaRPr lang="en-US" altLang="en-US" sz="12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210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271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598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9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军事医学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68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93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25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 err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中国全科医学</a:t>
                      </a:r>
                      <a:endParaRPr lang="en-US" altLang="en-US" sz="12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874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1128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6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74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10</a:t>
                      </a:r>
                      <a:endParaRPr lang="en-US" altLang="en-US" sz="1400" b="1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南方医科大学学报</a:t>
                      </a:r>
                      <a:endParaRPr lang="en-US" altLang="en-US" sz="1400" b="1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2645</a:t>
                      </a:r>
                      <a:endParaRPr lang="en-US" altLang="en-US" sz="1400" b="1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6010</a:t>
                      </a:r>
                      <a:endParaRPr lang="en-US" altLang="en-US" sz="1400" b="1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28</a:t>
                      </a:r>
                      <a:endParaRPr lang="en-US" altLang="en-US" sz="1400" b="1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26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 err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中国医科大学学报</a:t>
                      </a:r>
                      <a:endParaRPr lang="en-US" altLang="en-US" sz="12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365</a:t>
                      </a:r>
                      <a:endParaRPr lang="en-US" altLang="en-US" sz="12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515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8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95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11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南京医科大学学报自然科学版</a:t>
                      </a:r>
                      <a:endParaRPr lang="en-US" altLang="en-US" sz="11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259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391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8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27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中国医学科学院学报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1172</a:t>
                      </a:r>
                      <a:endParaRPr lang="en-US" altLang="en-US" sz="12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2806</a:t>
                      </a:r>
                      <a:endParaRPr lang="en-US" altLang="en-US" sz="12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50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74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12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山东大学学报医学版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309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405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7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28</a:t>
                      </a:r>
                      <a:endParaRPr lang="en-US" altLang="en-US" sz="12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 err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中华医学杂志</a:t>
                      </a:r>
                      <a:endParaRPr lang="en-US" altLang="en-US" sz="12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5886</a:t>
                      </a:r>
                      <a:endParaRPr lang="en-US" altLang="en-US" sz="12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16029</a:t>
                      </a:r>
                      <a:endParaRPr lang="en-US" altLang="en-US" sz="12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135</a:t>
                      </a:r>
                      <a:endParaRPr lang="en-US" altLang="en-US" sz="12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85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13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上海交通大学学报医学版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393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534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7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29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中南大学学报医学版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1453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3569</a:t>
                      </a:r>
                      <a:endParaRPr lang="en-US" altLang="en-US" sz="12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28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74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14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上海医学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180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256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7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30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中山大学学报医学版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253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385</a:t>
                      </a:r>
                      <a:endParaRPr lang="en-US" altLang="en-US" sz="12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16</a:t>
                      </a:r>
                      <a:endParaRPr lang="en-US" altLang="en-US" sz="12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598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15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实用医学杂志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320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383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31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重庆医科大学学报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357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411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lang="en-US" altLang="en-US" sz="12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751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16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首都医科大学学报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109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149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6</a:t>
                      </a:r>
                      <a:endParaRPr lang="en-US" altLang="en-US" sz="12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cap="flat">
                      <a:noFill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平均</a:t>
                      </a:r>
                      <a:endParaRPr lang="en-US" altLang="zh-CN" sz="12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cap="flat">
                      <a:noFill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721.84</a:t>
                      </a:r>
                      <a:endParaRPr lang="en-US" altLang="en-US" sz="12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1523.61</a:t>
                      </a:r>
                      <a:endParaRPr lang="en-US" altLang="en-US" sz="12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17.03</a:t>
                      </a:r>
                      <a:endParaRPr lang="en-US" altLang="en-US" sz="1200" b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9416375" y="6528898"/>
            <a:ext cx="2373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来源：</a:t>
            </a:r>
            <a:r>
              <a:rPr lang="en-US" altLang="zh-CN" sz="1200" dirty="0" smtClean="0"/>
              <a:t>Web of Science</a:t>
            </a:r>
            <a:r>
              <a:rPr lang="zh-CN" altLang="en-US" sz="1200" dirty="0" smtClean="0"/>
              <a:t>数据库</a:t>
            </a:r>
            <a:endParaRPr lang="zh-CN" altLang="en-US" sz="1200" dirty="0"/>
          </a:p>
        </p:txBody>
      </p:sp>
    </p:spTree>
    <p:custDataLst>
      <p:tags r:id="rId2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/>
          <p:nvPr/>
        </p:nvGraphicFramePr>
        <p:xfrm>
          <a:off x="860783" y="846906"/>
          <a:ext cx="10470433" cy="4795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876144" y="5836595"/>
            <a:ext cx="6439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/>
              <a:t>来源：</a:t>
            </a:r>
            <a:r>
              <a:rPr lang="zh-CN" altLang="en-US" sz="1600" dirty="0"/>
              <a:t>世界学术期刊学术影响力指数</a:t>
            </a:r>
            <a:r>
              <a:rPr lang="en-US" altLang="zh-CN" sz="1600" dirty="0"/>
              <a:t>(WAJCI)</a:t>
            </a:r>
            <a:r>
              <a:rPr lang="zh-CN" altLang="en-US" sz="1600" dirty="0" smtClean="0"/>
              <a:t>年报</a:t>
            </a:r>
            <a:endParaRPr lang="zh-CN" altLang="en-US" sz="16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/>
          <p:nvPr/>
        </p:nvGraphicFramePr>
        <p:xfrm>
          <a:off x="2048240" y="3583305"/>
          <a:ext cx="7764780" cy="3058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图表 4"/>
          <p:cNvGraphicFramePr/>
          <p:nvPr/>
        </p:nvGraphicFramePr>
        <p:xfrm>
          <a:off x="2048240" y="132080"/>
          <a:ext cx="7764780" cy="3326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9968662" y="5903436"/>
            <a:ext cx="20060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/>
              <a:t>来源：</a:t>
            </a:r>
            <a:endParaRPr lang="en-US" altLang="zh-CN" sz="1400" dirty="0" smtClean="0"/>
          </a:p>
          <a:p>
            <a:pPr algn="ctr"/>
            <a:r>
              <a:rPr lang="zh-CN" altLang="en-US" sz="1400" dirty="0" smtClean="0"/>
              <a:t>中国科技期刊引证报告（扩刊版）</a:t>
            </a:r>
            <a:endParaRPr lang="zh-CN" altLang="en-US" sz="1400" dirty="0"/>
          </a:p>
        </p:txBody>
      </p:sp>
    </p:spTree>
    <p:custDataLst>
      <p:tags r:id="rId3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5905" t="4131" r="4970" b="4005"/>
          <a:stretch>
            <a:fillRect/>
          </a:stretch>
        </p:blipFill>
        <p:spPr>
          <a:xfrm>
            <a:off x="472194" y="489076"/>
            <a:ext cx="2150110" cy="3138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232" y="3091475"/>
            <a:ext cx="2131060" cy="31375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381" y="489393"/>
            <a:ext cx="2136140" cy="31375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807" y="3384339"/>
            <a:ext cx="2126615" cy="3138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3441" y="489076"/>
            <a:ext cx="2152650" cy="31388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2477" y="3436335"/>
            <a:ext cx="2136775" cy="3155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658" y="373409"/>
            <a:ext cx="2402020" cy="336950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UNIT_TABLE_BEAUTIFY" val="smartTable{445db0b0-296f-4122-87bc-ea8aa00ab57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c0al1my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2114</Words>
  <Application>WPS 演示</Application>
  <PresentationFormat>宽屏</PresentationFormat>
  <Paragraphs>421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华文中宋</vt:lpstr>
      <vt:lpstr>Arial Unicode MS</vt:lpstr>
      <vt:lpstr>Calibri</vt:lpstr>
      <vt:lpstr>Office 主题​​</vt:lpstr>
      <vt:lpstr>响应中央深化改革号召 打造中文品牌科技期刊</vt:lpstr>
      <vt:lpstr>1 研究背景</vt:lpstr>
      <vt:lpstr>PowerPoint 演示文稿</vt:lpstr>
      <vt:lpstr>PowerPoint 演示文稿</vt:lpstr>
      <vt:lpstr>2 《学报》与其他综合性医药卫生类期刊的国内外学术影响力现状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 策略研究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响应中央深化改革号召 打造中文品牌科技期刊</dc:title>
  <dc:creator>scp</dc:creator>
  <cp:lastModifiedBy>TCL</cp:lastModifiedBy>
  <cp:revision>59</cp:revision>
  <dcterms:created xsi:type="dcterms:W3CDTF">2019-06-19T02:08:00Z</dcterms:created>
  <dcterms:modified xsi:type="dcterms:W3CDTF">2019-11-22T00:20:11Z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